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58"/>
  </p:notesMasterIdLst>
  <p:handoutMasterIdLst>
    <p:handoutMasterId r:id="rId159"/>
  </p:handoutMasterIdLst>
  <p:sldIdLst>
    <p:sldId id="256" r:id="rId2"/>
    <p:sldId id="628" r:id="rId3"/>
    <p:sldId id="463" r:id="rId4"/>
    <p:sldId id="259" r:id="rId5"/>
    <p:sldId id="260" r:id="rId6"/>
    <p:sldId id="394" r:id="rId7"/>
    <p:sldId id="395" r:id="rId8"/>
    <p:sldId id="396" r:id="rId9"/>
    <p:sldId id="397" r:id="rId10"/>
    <p:sldId id="398" r:id="rId11"/>
    <p:sldId id="399" r:id="rId12"/>
    <p:sldId id="400" r:id="rId13"/>
    <p:sldId id="401" r:id="rId14"/>
    <p:sldId id="402" r:id="rId15"/>
    <p:sldId id="403" r:id="rId16"/>
    <p:sldId id="465" r:id="rId17"/>
    <p:sldId id="466" r:id="rId18"/>
    <p:sldId id="467" r:id="rId19"/>
    <p:sldId id="468" r:id="rId20"/>
    <p:sldId id="469" r:id="rId21"/>
    <p:sldId id="470" r:id="rId22"/>
    <p:sldId id="471" r:id="rId23"/>
    <p:sldId id="472" r:id="rId24"/>
    <p:sldId id="473" r:id="rId25"/>
    <p:sldId id="474" r:id="rId26"/>
    <p:sldId id="475" r:id="rId27"/>
    <p:sldId id="575" r:id="rId28"/>
    <p:sldId id="404" r:id="rId29"/>
    <p:sldId id="405" r:id="rId30"/>
    <p:sldId id="406" r:id="rId31"/>
    <p:sldId id="627" r:id="rId32"/>
    <p:sldId id="407" r:id="rId33"/>
    <p:sldId id="576" r:id="rId34"/>
    <p:sldId id="577" r:id="rId35"/>
    <p:sldId id="578" r:id="rId36"/>
    <p:sldId id="579" r:id="rId37"/>
    <p:sldId id="580" r:id="rId38"/>
    <p:sldId id="581" r:id="rId39"/>
    <p:sldId id="582" r:id="rId40"/>
    <p:sldId id="583" r:id="rId41"/>
    <p:sldId id="409" r:id="rId42"/>
    <p:sldId id="412" r:id="rId43"/>
    <p:sldId id="413" r:id="rId44"/>
    <p:sldId id="414" r:id="rId45"/>
    <p:sldId id="415" r:id="rId46"/>
    <p:sldId id="416" r:id="rId47"/>
    <p:sldId id="417" r:id="rId48"/>
    <p:sldId id="418" r:id="rId49"/>
    <p:sldId id="419" r:id="rId50"/>
    <p:sldId id="420" r:id="rId51"/>
    <p:sldId id="421" r:id="rId52"/>
    <p:sldId id="422" r:id="rId53"/>
    <p:sldId id="423" r:id="rId54"/>
    <p:sldId id="424" r:id="rId55"/>
    <p:sldId id="425" r:id="rId56"/>
    <p:sldId id="426" r:id="rId57"/>
    <p:sldId id="427" r:id="rId58"/>
    <p:sldId id="428" r:id="rId59"/>
    <p:sldId id="429" r:id="rId60"/>
    <p:sldId id="430" r:id="rId61"/>
    <p:sldId id="431" r:id="rId62"/>
    <p:sldId id="432" r:id="rId63"/>
    <p:sldId id="433" r:id="rId64"/>
    <p:sldId id="629" r:id="rId65"/>
    <p:sldId id="434" r:id="rId66"/>
    <p:sldId id="435" r:id="rId67"/>
    <p:sldId id="436" r:id="rId68"/>
    <p:sldId id="437" r:id="rId69"/>
    <p:sldId id="438" r:id="rId70"/>
    <p:sldId id="439" r:id="rId71"/>
    <p:sldId id="440" r:id="rId72"/>
    <p:sldId id="441" r:id="rId73"/>
    <p:sldId id="442" r:id="rId74"/>
    <p:sldId id="602" r:id="rId75"/>
    <p:sldId id="603" r:id="rId76"/>
    <p:sldId id="444" r:id="rId77"/>
    <p:sldId id="445" r:id="rId78"/>
    <p:sldId id="446" r:id="rId79"/>
    <p:sldId id="447" r:id="rId80"/>
    <p:sldId id="448" r:id="rId81"/>
    <p:sldId id="449" r:id="rId82"/>
    <p:sldId id="450" r:id="rId83"/>
    <p:sldId id="451" r:id="rId84"/>
    <p:sldId id="452" r:id="rId85"/>
    <p:sldId id="453" r:id="rId86"/>
    <p:sldId id="454" r:id="rId87"/>
    <p:sldId id="455" r:id="rId88"/>
    <p:sldId id="456" r:id="rId89"/>
    <p:sldId id="457" r:id="rId90"/>
    <p:sldId id="458" r:id="rId91"/>
    <p:sldId id="477" r:id="rId92"/>
    <p:sldId id="357" r:id="rId93"/>
    <p:sldId id="478" r:id="rId94"/>
    <p:sldId id="486" r:id="rId95"/>
    <p:sldId id="487" r:id="rId96"/>
    <p:sldId id="488" r:id="rId97"/>
    <p:sldId id="489" r:id="rId98"/>
    <p:sldId id="604" r:id="rId99"/>
    <p:sldId id="491" r:id="rId100"/>
    <p:sldId id="492" r:id="rId101"/>
    <p:sldId id="494" r:id="rId102"/>
    <p:sldId id="495" r:id="rId103"/>
    <p:sldId id="496" r:id="rId104"/>
    <p:sldId id="497" r:id="rId105"/>
    <p:sldId id="498" r:id="rId106"/>
    <p:sldId id="499" r:id="rId107"/>
    <p:sldId id="500" r:id="rId108"/>
    <p:sldId id="501" r:id="rId109"/>
    <p:sldId id="502" r:id="rId110"/>
    <p:sldId id="503" r:id="rId111"/>
    <p:sldId id="517" r:id="rId112"/>
    <p:sldId id="526" r:id="rId113"/>
    <p:sldId id="527" r:id="rId114"/>
    <p:sldId id="528" r:id="rId115"/>
    <p:sldId id="529" r:id="rId116"/>
    <p:sldId id="530" r:id="rId117"/>
    <p:sldId id="531" r:id="rId118"/>
    <p:sldId id="532" r:id="rId119"/>
    <p:sldId id="625" r:id="rId120"/>
    <p:sldId id="593" r:id="rId121"/>
    <p:sldId id="594" r:id="rId122"/>
    <p:sldId id="595" r:id="rId123"/>
    <p:sldId id="626" r:id="rId124"/>
    <p:sldId id="596" r:id="rId125"/>
    <p:sldId id="537" r:id="rId126"/>
    <p:sldId id="549" r:id="rId127"/>
    <p:sldId id="322" r:id="rId128"/>
    <p:sldId id="550" r:id="rId129"/>
    <p:sldId id="623" r:id="rId130"/>
    <p:sldId id="605" r:id="rId131"/>
    <p:sldId id="606" r:id="rId132"/>
    <p:sldId id="607" r:id="rId133"/>
    <p:sldId id="608" r:id="rId134"/>
    <p:sldId id="609" r:id="rId135"/>
    <p:sldId id="610" r:id="rId136"/>
    <p:sldId id="611" r:id="rId137"/>
    <p:sldId id="324" r:id="rId138"/>
    <p:sldId id="325" r:id="rId139"/>
    <p:sldId id="328" r:id="rId140"/>
    <p:sldId id="329" r:id="rId141"/>
    <p:sldId id="330" r:id="rId142"/>
    <p:sldId id="332" r:id="rId143"/>
    <p:sldId id="460" r:id="rId144"/>
    <p:sldId id="612" r:id="rId145"/>
    <p:sldId id="613" r:id="rId146"/>
    <p:sldId id="614" r:id="rId147"/>
    <p:sldId id="615" r:id="rId148"/>
    <p:sldId id="616" r:id="rId149"/>
    <p:sldId id="617" r:id="rId150"/>
    <p:sldId id="618" r:id="rId151"/>
    <p:sldId id="619" r:id="rId152"/>
    <p:sldId id="624" r:id="rId153"/>
    <p:sldId id="620" r:id="rId154"/>
    <p:sldId id="621" r:id="rId155"/>
    <p:sldId id="622" r:id="rId156"/>
    <p:sldId id="461" r:id="rId15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Wanner" initials=""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autoAdjust="0"/>
    <p:restoredTop sz="78994" autoAdjust="0"/>
  </p:normalViewPr>
  <p:slideViewPr>
    <p:cSldViewPr snapToGrid="0">
      <p:cViewPr>
        <p:scale>
          <a:sx n="67" d="100"/>
          <a:sy n="67" d="100"/>
        </p:scale>
        <p:origin x="2728" y="696"/>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BD486B3C-3B83-7242-AB5E-1354D11FC3A8}" type="datetimeFigureOut">
              <a:rPr lang="en-US" smtClean="0"/>
              <a:t>9/28/18</a:t>
            </a:fld>
            <a:endParaRPr lang="en-US"/>
          </a:p>
        </p:txBody>
      </p:sp>
      <p:sp>
        <p:nvSpPr>
          <p:cNvPr id="4" name="Footer Placeholder 3"/>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96D11634-94A1-8644-ACB3-2F81467E6494}" type="slidenum">
              <a:rPr lang="en-US" smtClean="0"/>
              <a:t>‹#›</a:t>
            </a:fld>
            <a:endParaRPr lang="en-US"/>
          </a:p>
        </p:txBody>
      </p:sp>
    </p:spTree>
    <p:extLst>
      <p:ext uri="{BB962C8B-B14F-4D97-AF65-F5344CB8AC3E}">
        <p14:creationId xmlns:p14="http://schemas.microsoft.com/office/powerpoint/2010/main" val="11105088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884613"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1"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Helvetica Neue"/>
                <a:ea typeface="Helvetica Neue"/>
                <a:cs typeface="Helvetica Neue"/>
                <a:sym typeface="Helvetica Neue"/>
              </a:defRPr>
            </a:lvl1pPr>
            <a:lvl2pPr marL="457200" marR="0" lvl="1" indent="0" algn="l" rtl="0">
              <a:spcBef>
                <a:spcPts val="0"/>
              </a:spcBef>
              <a:buNone/>
              <a:defRPr sz="1200" b="0" i="0" u="none" strike="noStrike" cap="none">
                <a:solidFill>
                  <a:schemeClr val="dk1"/>
                </a:solidFill>
                <a:latin typeface="Helvetica Neue"/>
                <a:ea typeface="Helvetica Neue"/>
                <a:cs typeface="Helvetica Neue"/>
                <a:sym typeface="Helvetica Neue"/>
              </a:defRPr>
            </a:lvl2pPr>
            <a:lvl3pPr marL="914400" marR="0" lvl="2" indent="0" algn="l" rtl="0">
              <a:spcBef>
                <a:spcPts val="0"/>
              </a:spcBef>
              <a:buNone/>
              <a:defRPr sz="1200" b="0" i="0" u="none" strike="noStrike" cap="none">
                <a:solidFill>
                  <a:schemeClr val="dk1"/>
                </a:solidFill>
                <a:latin typeface="Helvetica Neue"/>
                <a:ea typeface="Helvetica Neue"/>
                <a:cs typeface="Helvetica Neue"/>
                <a:sym typeface="Helvetica Neue"/>
              </a:defRPr>
            </a:lvl3pPr>
            <a:lvl4pPr marL="1371600" marR="0" lvl="3" indent="0" algn="l" rtl="0">
              <a:spcBef>
                <a:spcPts val="0"/>
              </a:spcBef>
              <a:buNone/>
              <a:defRPr sz="1200" b="0" i="0" u="none" strike="noStrike" cap="none">
                <a:solidFill>
                  <a:schemeClr val="dk1"/>
                </a:solidFill>
                <a:latin typeface="Helvetica Neue"/>
                <a:ea typeface="Helvetica Neue"/>
                <a:cs typeface="Helvetica Neue"/>
                <a:sym typeface="Helvetica Neue"/>
              </a:defRPr>
            </a:lvl4pPr>
            <a:lvl5pPr marL="1828800" marR="0" lvl="4" indent="0" algn="l" rtl="0">
              <a:spcBef>
                <a:spcPts val="0"/>
              </a:spcBef>
              <a:buNone/>
              <a:defRPr sz="1200" b="0" i="0" u="none" strike="noStrike" cap="none">
                <a:solidFill>
                  <a:schemeClr val="dk1"/>
                </a:solidFill>
                <a:latin typeface="Helvetica Neue"/>
                <a:ea typeface="Helvetica Neue"/>
                <a:cs typeface="Helvetica Neue"/>
                <a:sym typeface="Helvetica Neue"/>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Helvetica Neue"/>
                <a:ea typeface="Helvetica Neue"/>
                <a:cs typeface="Helvetica Neue"/>
                <a:sym typeface="Helvetica Neue"/>
              </a:rPr>
              <a:t>‹#›</a:t>
            </a:fld>
            <a:endParaRPr lang="en-US"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8749263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en.wikipedia.org/wiki/Google_Ngram_Viewer#cite_note-SThom-5" TargetMode="External"/><Relationship Id="rId3" Type="http://schemas.openxmlformats.org/officeDocument/2006/relationships/hyperlink" Target="https://en.wikipedia.org/wiki/N-gram" TargetMode="External"/><Relationship Id="rId7" Type="http://schemas.openxmlformats.org/officeDocument/2006/relationships/hyperlink" Target="https://en.wikipedia.org/wiki/Google_Ngram_Viewer#cite_note-Cnet-4"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en.wikipedia.org/wiki/Google_Ngram_Viewer#cite_note-Goog-3" TargetMode="External"/><Relationship Id="rId11" Type="http://schemas.openxmlformats.org/officeDocument/2006/relationships/hyperlink" Target="https://en.wikipedia.org/wiki/Google_Ngram_Viewer#cite_note-Google_Books_Ngram_Viewer-7" TargetMode="External"/><Relationship Id="rId5" Type="http://schemas.openxmlformats.org/officeDocument/2006/relationships/hyperlink" Target="https://en.wikipedia.org/wiki/Google_Ngram_Viewer#cite_note-Huf-2" TargetMode="External"/><Relationship Id="rId10" Type="http://schemas.openxmlformats.org/officeDocument/2006/relationships/hyperlink" Target="https://en.wikipedia.org/wiki/Google_Ngram_Viewer#cite_note-BufLib-6" TargetMode="External"/><Relationship Id="rId4" Type="http://schemas.openxmlformats.org/officeDocument/2006/relationships/hyperlink" Target="https://en.wikipedia.org/wiki/Google_Ngram_Viewer#cite_note-Culturomics-1" TargetMode="External"/><Relationship Id="rId9" Type="http://schemas.openxmlformats.org/officeDocument/2006/relationships/hyperlink" Target="https://en.wikipedia.org/wiki/Text_corpora"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Relational</a:t>
            </a:r>
            <a:r>
              <a:rPr lang="en-US" sz="1200" b="0" i="0" u="none" strike="noStrike" cap="none" baseline="0" dirty="0">
                <a:solidFill>
                  <a:schemeClr val="dk1"/>
                </a:solidFill>
                <a:latin typeface="Helvetica Neue"/>
                <a:ea typeface="Helvetica Neue"/>
                <a:cs typeface="Helvetica Neue"/>
                <a:sym typeface="Helvetica Neue"/>
              </a:rPr>
              <a:t> means data is in table form (x by y). Think excel worksheet tables. They utilize something called Relational Algebra.</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Non-relational means that data is not necessarily in table format. Technically you can use a non-SQL DBMS to pull table data but it’s not efficient. That’s why relational databases were created. But you can’t use SQL to pull non-relational data. Non-relational database just stores data without explicit and structured mechanisms to link data from different tables to one another.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This course focuses on relational databases given the popularity of such databases in the corporate world.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We chose PostgreSQL because of the community, easier install, power of advanced features, and integration with other tools such as Python/R, etc.. MySQL is another popular DBMS. Once you learn one, it’s quite easy to translate databases in one DBMS to another.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When would you choose a paid DBMS? </a:t>
            </a:r>
            <a:r>
              <a:rPr lang="en-US" dirty="0">
                <a:solidFill>
                  <a:srgbClr val="FF0000"/>
                </a:solidFill>
              </a:rPr>
              <a:t>You pay for one when you want somebody else to deal with all of your issues, you want certain storage, or you need technical support.</a:t>
            </a: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152" name="Shape 152"/>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 what they expect to get?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them how they can avoid producing ALL columns?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Output: This will join all columns where there is a shared house_id across both tables</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Image: http://www.w3schools.com/sql/sql_join_inner.asp</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They do not need to use: </a:t>
            </a:r>
            <a:r>
              <a:rPr lang="en-US" i="1" dirty="0"/>
              <a:t>table1.unique_id = table2.unique_id </a:t>
            </a:r>
            <a:r>
              <a:rPr lang="en-US" i="0" dirty="0"/>
              <a:t>in this example since the variables connecting are different, but it is a good habit to build because people tend to reuse variable names (especially things like customer id)</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683069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100000"/>
              <a:buFont typeface="Arial"/>
              <a:buNone/>
            </a:pPr>
            <a:r>
              <a:rPr lang="en-US" dirty="0"/>
              <a:t>Notice that we did not specify the tables for each column: </a:t>
            </a:r>
            <a:r>
              <a:rPr lang="en-US" i="1" dirty="0"/>
              <a:t>Only necessary if two tables have the same column name.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Expected output: now we will only receive output for bedrooms, floors, rating, price, house_ids where each table has a match house_id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We also are ordering by price from those houses that are pulled in the inner join in a DESC order (we could use ASC to change order)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Image: http://www.w3schools.com/sql/sql_join_inner.asp</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They do not need to use: </a:t>
            </a:r>
            <a:r>
              <a:rPr lang="en-US" i="1" dirty="0"/>
              <a:t>table1.unique_id = table2.unique_id </a:t>
            </a:r>
            <a:r>
              <a:rPr lang="en-US" i="0" dirty="0"/>
              <a:t>in this example since the variables connecting are different, but it is a good habit to build because people tend to reuse variable names (especially things like customer id)</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115889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 Remind students of AS statement referenced earlier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The </a:t>
            </a:r>
            <a:r>
              <a:rPr lang="en-US" b="1" dirty="0"/>
              <a:t>table</a:t>
            </a:r>
            <a:r>
              <a:rPr lang="en-US" dirty="0"/>
              <a:t> </a:t>
            </a:r>
            <a:r>
              <a:rPr lang="en-US" b="1" dirty="0"/>
              <a:t>alias</a:t>
            </a:r>
            <a:r>
              <a:rPr lang="en-US" dirty="0"/>
              <a:t> is a more efficient way to reference a table and can save time in larger queries.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Output: Same output as before, the major difference is we are being more efficient by using a table alias.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http://www.w3schools.com/sql/sql_join_inner.asp</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They do not need to use: </a:t>
            </a:r>
            <a:r>
              <a:rPr lang="en-US" i="1" dirty="0"/>
              <a:t>table1.unique_id = table2.unique_id </a:t>
            </a:r>
            <a:r>
              <a:rPr lang="en-US" i="0" dirty="0"/>
              <a:t>in this example since the variables connecting are different, but it is a good habit to build because people tend to reuse variable names (especially things like customer id)</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8388398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Students should focus on problems 1-3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537024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990207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dirty="0"/>
              <a:t>Must specify which table is referenced since </a:t>
            </a:r>
            <a:r>
              <a:rPr lang="en-US" b="1" dirty="0"/>
              <a:t>country_id </a:t>
            </a:r>
            <a:r>
              <a:rPr lang="en-US" dirty="0"/>
              <a:t>is in both.</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a:t>
            </a:r>
            <a:r>
              <a:rPr lang="en-US" sz="1200" b="0" i="0" u="none" strike="noStrike" cap="none" baseline="0" dirty="0">
                <a:solidFill>
                  <a:schemeClr val="dk1"/>
                </a:solidFill>
                <a:latin typeface="Helvetica Neue"/>
                <a:ea typeface="Helvetica Neue"/>
                <a:cs typeface="Helvetica Neue"/>
                <a:sym typeface="Helvetica Neue"/>
              </a:rPr>
              <a:t>: Why can’t I INNERJOIN on timestamp?</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It isn’t unique – they are all the same. Also not stored as a PK/FK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ERROR:  column reference "country_id" is ambiguous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LINE 4: ON country_id = country_id;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282850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Hint: Matching column names can assist with finding PKs</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2685900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Question: Why might this not be the best way to write this if I plan to SHARE it?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INNER JOIN…..ON all on same line. Can make it tough to read.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Question: Why did we add the table name this time?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Just to show it works – was not required.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068824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Students need to first determine which tables to join based on requested information.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Where statement is going to filter so we only receive Store_id 1.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Notice</a:t>
            </a:r>
            <a:r>
              <a:rPr lang="en-US" sz="1200" b="0" i="0" u="none" strike="noStrike" cap="none" baseline="0" dirty="0">
                <a:solidFill>
                  <a:schemeClr val="dk1"/>
                </a:solidFill>
                <a:latin typeface="Helvetica Neue"/>
                <a:ea typeface="Helvetica Neue"/>
                <a:cs typeface="Helvetica Neue"/>
                <a:sym typeface="Helvetica Neue"/>
              </a:rPr>
              <a:t> our use of long form notation. Just another way to do it.</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8600363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GROUP BY is going to allow us to COUNT total rows that exist per country once we join CITY and COUNTRY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We can then just use our ORDER BY statement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109</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4778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Mention</a:t>
            </a:r>
            <a:r>
              <a:rPr lang="en-US" sz="1200" b="0" i="0" u="none" strike="noStrike" cap="none" baseline="0" dirty="0">
                <a:solidFill>
                  <a:schemeClr val="dk1"/>
                </a:solidFill>
                <a:latin typeface="Helvetica Neue"/>
                <a:ea typeface="Helvetica Neue"/>
                <a:cs typeface="Helvetica Neue"/>
                <a:sym typeface="Helvetica Neue"/>
              </a:rPr>
              <a:t> to students that this is a b</a:t>
            </a:r>
            <a:r>
              <a:rPr lang="en-US" sz="1200" b="0" i="0" u="none" strike="noStrike" cap="none" dirty="0">
                <a:solidFill>
                  <a:schemeClr val="dk1"/>
                </a:solidFill>
                <a:latin typeface="Helvetica Neue"/>
                <a:ea typeface="Helvetica Neue"/>
                <a:cs typeface="Helvetica Neue"/>
                <a:sym typeface="Helvetica Neue"/>
              </a:rPr>
              <a:t>rief overview – more will be covered</a:t>
            </a:r>
            <a:r>
              <a:rPr lang="en-US" sz="1200" b="0" i="0" u="none" strike="noStrike" cap="none" baseline="0" dirty="0">
                <a:solidFill>
                  <a:schemeClr val="dk1"/>
                </a:solidFill>
                <a:latin typeface="Helvetica Neue"/>
                <a:ea typeface="Helvetica Neue"/>
                <a:cs typeface="Helvetica Neue"/>
                <a:sym typeface="Helvetica Neue"/>
              </a:rPr>
              <a:t> later.</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For reference: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ACID = Atomicity,</a:t>
            </a:r>
            <a:r>
              <a:rPr lang="en-US" sz="1200" b="0" i="0" u="none" strike="noStrike" cap="none" baseline="0" dirty="0">
                <a:solidFill>
                  <a:schemeClr val="dk1"/>
                </a:solidFill>
                <a:latin typeface="Helvetica Neue"/>
                <a:ea typeface="Helvetica Neue"/>
                <a:cs typeface="Helvetica Neue"/>
                <a:sym typeface="Helvetica Neue"/>
              </a:rPr>
              <a:t> Consistency, Isolation, Durability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set of properties of database transactions.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https://en.wikipedia.org/wiki/ACID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Atomicity  all or nothing in terms of transactions. Prevents updates to databases occurring only partially</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Consistency  any given database transaction must change affected data only in allowed ways. Any data written to the database must be valid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according to all defined rules, including constraints, cascades, triggers, etc..</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Isolation  determines how transaction integrity is visible to other users and systems. Lower isolation increases ability of many users to access data at the same time.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Durability  transactions that are committed will survive permanently </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168" name="Shape 16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 will produce an output of mean_rating (from Grade), count of houses all grouped by zipcode.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House_details didn’t have zip code info. But now we can use INNER JOIN and connect location_table to retrieve zip code information.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Important to reiterate that a join still lets us use all of the other SQL commands (SELECT, WHERE, ORDER BY, GROUP BY, etc.).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ROUND(X,#) is the formula for rounding a numeric type to a certain number of decimal places. Similar to what they would see in Excel.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195470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 point of this slide is to create the mindset that two joins is often not enough to get the data you want in a normalized database. The next slide will introduce the syntax necessary for this.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 is similar to the normalization example used before. In this example we are able to store actors separate from films, so we don’t need to repeat values if two different actors work in the same film. Or, if the same actor works in multiple films.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Images from: http://www.postgresqltutorial.com/postgresql-sample-database/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Important point: The PK for film_actor is just a combination of film_id and actor_id, the FKs are actor_id and film_id</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0965128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6" name="Shape 58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The </a:t>
            </a:r>
            <a:r>
              <a:rPr lang="en-US" b="1" dirty="0"/>
              <a:t>subquery</a:t>
            </a:r>
            <a:r>
              <a:rPr lang="en-US" dirty="0"/>
              <a:t> could occur within the SELECT, HAVING, FROM, or WHERE statement.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Example could be needing to use an average value, but rather than writing two different queries you contain it all in one. </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587" name="Shape 58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71293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We can convert a two-step SQL statement into a one-step statement.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Oftentimes we are going to pushing SQL statements out on a server, and as size of data increases so does the time needed to process.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Having to do two-steps for some code can really slow us down and decrease overall productivity.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893282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Teaching point: For price type in PostgreSQL we need to cast to numeric (per the example code) – this is covered in debugging.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There are methods of storing a variable, but they aren’t done in </a:t>
            </a:r>
            <a:r>
              <a:rPr lang="en-US" sz="1200" b="0" i="0" u="none" strike="noStrike" cap="none" dirty="0" err="1">
                <a:solidFill>
                  <a:schemeClr val="dk1"/>
                </a:solidFill>
                <a:latin typeface="Helvetica Neue"/>
                <a:ea typeface="Helvetica Neue"/>
                <a:cs typeface="Helvetica Neue"/>
                <a:sym typeface="Helvetica Neue"/>
              </a:rPr>
              <a:t>pgadmin</a:t>
            </a:r>
            <a:r>
              <a:rPr lang="en-US" sz="1200" b="0" i="0" u="none" strike="noStrike" cap="none" dirty="0">
                <a:solidFill>
                  <a:schemeClr val="dk1"/>
                </a:solidFill>
                <a:latin typeface="Helvetica Neue"/>
                <a:ea typeface="Helvetica Neue"/>
                <a:cs typeface="Helvetica Neue"/>
                <a:sym typeface="Helvetica Neue"/>
              </a:rPr>
              <a:t>, rather in psql (command line)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More info: http://stackoverflow.com/questions/14261035/user-defined-variables-in-postgresql/14261927#14261927</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433856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SQL begins by reading the </a:t>
            </a:r>
            <a:r>
              <a:rPr lang="en-US" b="1" dirty="0"/>
              <a:t>SELECT </a:t>
            </a:r>
            <a:r>
              <a:rPr lang="en-US" dirty="0"/>
              <a:t>statement subquery, and then using that value in the </a:t>
            </a:r>
            <a:r>
              <a:rPr lang="en-US" b="1" dirty="0"/>
              <a:t>outer query</a:t>
            </a:r>
            <a:r>
              <a:rPr lang="en-US" dirty="0"/>
              <a:t>.</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1" i="0" u="none" strike="noStrike" cap="none" dirty="0">
                <a:solidFill>
                  <a:schemeClr val="dk1"/>
                </a:solidFill>
                <a:latin typeface="Helvetica Neue"/>
                <a:ea typeface="Helvetica Neue"/>
                <a:cs typeface="Helvetica Neue"/>
                <a:sym typeface="Helvetica Neue"/>
              </a:rPr>
              <a:t>Teaching point: </a:t>
            </a:r>
            <a:r>
              <a:rPr lang="en-US" sz="1200" b="0" i="0" u="none" strike="noStrike" cap="none" dirty="0">
                <a:solidFill>
                  <a:schemeClr val="dk1"/>
                </a:solidFill>
                <a:latin typeface="Helvetica Neue"/>
                <a:ea typeface="Helvetica Neue"/>
                <a:cs typeface="Helvetica Neue"/>
                <a:sym typeface="Helvetica Neue"/>
              </a:rPr>
              <a:t>For price type in PostgreSQL we need to cast to numeric (per the example code)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435717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Remind students that the subquery is run first, and is just used in this case like any set of values when using IN operator.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First describe to students how the SELECT statement works: It will provide a list of house_ids when house was renovated.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Then show how we use this in the IN statement to pull house_details.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To print the list (if you want to reference):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SELECT house_id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FROM build_info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WHERE yr_renovated = 1990;</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555043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Have students focus on problems 2-3. Problem 1 is the same as 2.  </a:t>
            </a:r>
          </a:p>
          <a:p>
            <a:pPr marL="228600" marR="0" lvl="0" indent="-228600" algn="l" rtl="0">
              <a:lnSpc>
                <a:spcPct val="100000"/>
              </a:lnSpc>
              <a:spcBef>
                <a:spcPts val="0"/>
              </a:spcBef>
              <a:spcAft>
                <a:spcPts val="0"/>
              </a:spcAft>
              <a:buClr>
                <a:schemeClr val="dk1"/>
              </a:buClr>
              <a:buSzPct val="25000"/>
              <a:buFont typeface="Helvetica Neue"/>
              <a:buAutoNum type="arabicPeriod"/>
            </a:pPr>
            <a:endParaRPr lang="en-US" sz="1200" b="0" i="0" u="none" strike="noStrike" kern="1200" cap="none" dirty="0">
              <a:solidFill>
                <a:schemeClr val="dk1"/>
              </a:solidFill>
              <a:effectLst/>
              <a:latin typeface="Helvetica Neue"/>
              <a:ea typeface="Helvetica Neue"/>
              <a:cs typeface="Helvetica Neue"/>
              <a:sym typeface="Helvetica Neue"/>
            </a:endParaRPr>
          </a:p>
          <a:p>
            <a:pPr marL="228600" marR="0" lvl="0" indent="-228600" algn="l" rtl="0">
              <a:lnSpc>
                <a:spcPct val="100000"/>
              </a:lnSpc>
              <a:spcBef>
                <a:spcPts val="0"/>
              </a:spcBef>
              <a:spcAft>
                <a:spcPts val="0"/>
              </a:spcAft>
              <a:buClr>
                <a:schemeClr val="dk1"/>
              </a:buClr>
              <a:buSzPct val="25000"/>
              <a:buFont typeface="Helvetica Neue"/>
              <a:buAutoNum type="arabicPeriod"/>
            </a:pPr>
            <a:r>
              <a:rPr lang="en-US" sz="1200" b="0" i="0" u="none" strike="noStrike" kern="1200" cap="none" dirty="0">
                <a:solidFill>
                  <a:schemeClr val="dk1"/>
                </a:solidFill>
                <a:effectLst/>
                <a:latin typeface="Helvetica Neue"/>
                <a:ea typeface="Helvetica Neue"/>
                <a:cs typeface="Helvetica Neue"/>
                <a:sym typeface="Helvetica Neue"/>
              </a:rPr>
              <a:t>This first question is important to show that at ties JOINS and SUBQUERIES can be similar </a:t>
            </a:r>
          </a:p>
          <a:p>
            <a:pPr marL="228600" marR="0" lvl="0" indent="-228600" algn="l" rtl="0">
              <a:lnSpc>
                <a:spcPct val="100000"/>
              </a:lnSpc>
              <a:spcBef>
                <a:spcPts val="0"/>
              </a:spcBef>
              <a:spcAft>
                <a:spcPts val="0"/>
              </a:spcAft>
              <a:buClr>
                <a:schemeClr val="dk1"/>
              </a:buClr>
              <a:buSzPct val="25000"/>
              <a:buFont typeface="Helvetica Neue"/>
              <a:buAutoNum type="arabicPeriod"/>
            </a:pPr>
            <a:r>
              <a:rPr lang="en-US" sz="1200" b="0" i="0" u="none" strike="noStrike" kern="1200" cap="none" dirty="0">
                <a:solidFill>
                  <a:schemeClr val="dk1"/>
                </a:solidFill>
                <a:effectLst/>
                <a:latin typeface="Helvetica Neue"/>
                <a:ea typeface="Helvetica Neue"/>
                <a:cs typeface="Helvetica Neue"/>
                <a:sym typeface="Helvetica Neue"/>
              </a:rPr>
              <a:t>2 should be fairly easy and just require students to look back at prior slides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485928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48103643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119</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6325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4</a:t>
            </a:r>
            <a:r>
              <a:rPr lang="en-US" sz="1200" b="0" i="0" u="none" strike="noStrike" cap="none" baseline="30000" dirty="0">
                <a:solidFill>
                  <a:schemeClr val="dk1"/>
                </a:solidFill>
                <a:latin typeface="Helvetica Neue"/>
                <a:ea typeface="Helvetica Neue"/>
                <a:cs typeface="Helvetica Neue"/>
                <a:sym typeface="Helvetica Neue"/>
              </a:rPr>
              <a:t>th</a:t>
            </a:r>
            <a:r>
              <a:rPr lang="en-US" sz="1200" b="0" i="0" u="none" strike="noStrike" cap="none" dirty="0">
                <a:solidFill>
                  <a:schemeClr val="dk1"/>
                </a:solidFill>
                <a:latin typeface="Helvetica Neue"/>
                <a:ea typeface="Helvetica Neue"/>
                <a:cs typeface="Helvetica Neue"/>
                <a:sym typeface="Helvetica Neue"/>
              </a:rPr>
              <a:t> Generation </a:t>
            </a:r>
            <a:r>
              <a:rPr lang="en-US" sz="1200" b="0" i="0" u="none" strike="noStrike" cap="none" dirty="0">
                <a:solidFill>
                  <a:schemeClr val="dk1"/>
                </a:solidFill>
                <a:latin typeface="Helvetica Neue"/>
                <a:ea typeface="Helvetica Neue"/>
                <a:cs typeface="Helvetica Neue"/>
                <a:sym typeface="Wingdings" panose="05000000000000000000" pitchFamily="2" charset="2"/>
              </a:rPr>
              <a:t> higher</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level of abstraction from 3</a:t>
            </a:r>
            <a:r>
              <a:rPr lang="en-US" sz="1200" b="0" i="0" u="none" strike="noStrike" cap="none" baseline="30000" dirty="0">
                <a:solidFill>
                  <a:schemeClr val="dk1"/>
                </a:solidFill>
                <a:latin typeface="Helvetica Neue"/>
                <a:ea typeface="Helvetica Neue"/>
                <a:cs typeface="Helvetica Neue"/>
                <a:sym typeface="Wingdings" panose="05000000000000000000" pitchFamily="2" charset="2"/>
              </a:rPr>
              <a:t>rd</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level. More programmer-friendly, powerful, and versatile. More closer to human language thus easier to use and work with.</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“Major</a:t>
            </a:r>
            <a:r>
              <a:rPr lang="en-US" sz="1200" b="0" i="0" u="none" strike="noStrike" cap="none" baseline="0" dirty="0">
                <a:solidFill>
                  <a:schemeClr val="dk1"/>
                </a:solidFill>
                <a:latin typeface="Helvetica Neue"/>
                <a:ea typeface="Helvetica Neue"/>
                <a:cs typeface="Helvetica Neue"/>
                <a:sym typeface="Helvetica Neue"/>
              </a:rPr>
              <a:t> commands”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we will focus on these in the course. So, this course, while it will utilize PostgreSQL, it is actually RDBMS independent in terms of learning. So, if you find that you will use MySQL later – you will be fine. Some of these major commands include SELECT, WHERE, GROUP BY, JOIN, etc..</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Wingdings" panose="05000000000000000000" pitchFamily="2" charset="2"/>
            </a:endParaRPr>
          </a:p>
        </p:txBody>
      </p:sp>
      <p:sp>
        <p:nvSpPr>
          <p:cNvPr id="176" name="Shape 17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1. We only print out those actors in movies with greater than $2.99</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966002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2. We get the same information (will discuss this later, but main point is sometimes joins spit out the same info as subquery)</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1707673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dirty="0"/>
              <a:t>Average Film length = 115.272</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78393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dirty="0"/>
              <a:t>Average Film length = 115.272</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936821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 seems tricky, but is pretty straightforward: The inner join just will product the film ids for those films stored at a specific store.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From there, we can use the WHERE statement and IN to get the additional information.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1310289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6" name="Shape 58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Processing time is another consideration that could be discussed, but does not seem important to an introductory course: </a:t>
            </a: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More here = http://stackoverflow.com/questions/2577174/join-vs-sub-query</a:t>
            </a:r>
            <a:endParaRPr sz="1200" b="0" i="1" u="none" strike="noStrike" cap="none" dirty="0">
              <a:solidFill>
                <a:schemeClr val="dk1"/>
              </a:solidFill>
              <a:latin typeface="Helvetica Neue"/>
              <a:ea typeface="Helvetica Neue"/>
              <a:cs typeface="Helvetica Neue"/>
              <a:sym typeface="Helvetica Neue"/>
            </a:endParaRPr>
          </a:p>
        </p:txBody>
      </p:sp>
      <p:sp>
        <p:nvSpPr>
          <p:cNvPr id="587" name="Shape 58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0992435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594" name="Shape 5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8159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47" name="Shape 6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Helvetica Neue"/>
                <a:ea typeface="Helvetica Neue"/>
                <a:cs typeface="Helvetica Neue"/>
                <a:sym typeface="Helvetica Neue"/>
              </a:rPr>
              <a:t>128</a:t>
            </a:fld>
            <a:endParaRPr lang="en-US"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4475090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students should print this if they have not done so already</a:t>
            </a:r>
            <a:endParaRPr lang="en-US" dirty="0"/>
          </a:p>
          <a:p>
            <a:endParaRPr lang="en-US" dirty="0"/>
          </a:p>
          <a:p>
            <a:r>
              <a:rPr lang="en-US" dirty="0"/>
              <a:t>ER Diagram can be helpful in identifying columns we need. Also should mention within each table we can access information about columns. Right click -&gt; Properties shows us PK/FK </a:t>
            </a:r>
          </a:p>
          <a:p>
            <a:endParaRPr lang="en-US" dirty="0"/>
          </a:p>
          <a:p>
            <a:r>
              <a:rPr lang="en-US" dirty="0"/>
              <a:t>For students: Helpful to add a one sentence snippet on each table as they work through.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Helvetica Neue"/>
                <a:ea typeface="Helvetica Neue"/>
                <a:cs typeface="Helvetica Neue"/>
                <a:sym typeface="Helvetica Neue"/>
              </a:rPr>
              <a:t>129</a:t>
            </a:fld>
            <a:endParaRPr lang="en-US"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75357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RDBMS: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 few more pros: avoid</a:t>
            </a:r>
            <a:r>
              <a:rPr lang="en-US" sz="1200" b="0" i="0" u="none" strike="noStrike" cap="none" baseline="0" dirty="0">
                <a:solidFill>
                  <a:schemeClr val="dk1"/>
                </a:solidFill>
                <a:latin typeface="Helvetica Neue"/>
                <a:ea typeface="Helvetica Neue"/>
                <a:cs typeface="Helvetica Neue"/>
                <a:sym typeface="Helvetica Neue"/>
              </a:rPr>
              <a:t> data duplication/data redundancy, greater data integrity, can control security – who has access to certain data and not others (data privacy), due to backup and recovery options – database can survive in crashes without corrupting the data.</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 </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Excel:</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Not</a:t>
            </a:r>
            <a:r>
              <a:rPr lang="en-US" sz="1200" b="0" i="0" u="none" strike="noStrike" cap="none" baseline="0" dirty="0">
                <a:solidFill>
                  <a:schemeClr val="dk1"/>
                </a:solidFill>
                <a:latin typeface="Helvetica Neue"/>
                <a:ea typeface="Helvetica Neue"/>
                <a:cs typeface="Helvetica Neue"/>
                <a:sym typeface="Helvetica Neue"/>
              </a:rPr>
              <a:t> easy to play with data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there is VBA and pivot tables, but practitioners find that SQL is more powerful and easier</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No formal relationships  any cell can be any data and there are no “rules” for the structuring of the data.</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Buggy  Excel is notorious for crashing at the wrong time. One of Cognitir’s cofounders, Neal, used to be an investment banker. He would work on financial models that would crash at 2am often for a deck that was due at 8am. He almost threw his computer out the window a few times </a:t>
            </a:r>
          </a:p>
        </p:txBody>
      </p:sp>
      <p:sp>
        <p:nvSpPr>
          <p:cNvPr id="184" name="Shape 18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Hints: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1) Need to FILTER (where) out any discontinued products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2) We need a COUNT of all of this information. What do we want? We want discounts, so find the table with discounts.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432536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3) HINTS: Unique indicates that we don’t do repeats; purchase means we need to KNOW they had order history (i.e. Left Join)</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4) HINT: We don’t want to list ALL shoppers, and we also want to know the TOP 9 active (how could we measure how active they are?) Frequency.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9636357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5) Hint: How can we define Seafood from the product list?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6) Hint: We are attempting to filter based on a summary statistic (avg) – indicator of using a SUBQUERY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148066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7. HINT: Whenever we need to find a string/pattern matching we will need to use LIKE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Additional info of contact name and phone number indicates that a JOIN is needed</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8. SUBQUERY works here or inner join with where statement; multiple ways to solve.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098972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You can store calculations as new columns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Each product in each order is stated since a singular order could have multiple products sold.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312234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Aggregation is going to be needed at a company level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Customer id is the company id</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We connect customer id to order_details through the orders table</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399214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Students will need to look up concat statement.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Students should think of how they can connect employees with regions, while also including orders. Helpful to refer to ER Diagram.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2370641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62" name="Shape 6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0" name="Shape 670"/>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671" name="Shape 671"/>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94" name="Shape 6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VBA </a:t>
            </a:r>
            <a:r>
              <a:rPr lang="en-US" sz="1200" b="0" i="0" u="none" strike="noStrike" cap="none" dirty="0">
                <a:solidFill>
                  <a:schemeClr val="dk1"/>
                </a:solidFill>
                <a:latin typeface="Helvetica Neue"/>
                <a:ea typeface="Helvetica Neue"/>
                <a:cs typeface="Helvetica Neue"/>
                <a:sym typeface="Wingdings" panose="05000000000000000000" pitchFamily="2" charset="2"/>
              </a:rPr>
              <a:t> Event Driven programming</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language: https://bytes.com/topic/access/insights/741543-vba-event-driven-programming</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Macros written</a:t>
            </a:r>
            <a:r>
              <a:rPr lang="en-US" sz="1200" b="0" i="0" u="none" strike="noStrike" cap="none" baseline="0" dirty="0">
                <a:solidFill>
                  <a:schemeClr val="dk1"/>
                </a:solidFill>
                <a:latin typeface="Helvetica Neue"/>
                <a:ea typeface="Helvetica Neue"/>
                <a:cs typeface="Helvetica Neue"/>
                <a:sym typeface="Helvetica Neue"/>
              </a:rPr>
              <a:t> in VBA are much more powerful than the recorded ones because you can get really specific about what you want to do. There is only so much you can do when recording a macro. We are flirting with the idea of a course on VBA, so please let us know if you are interested in this topic!</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Reiterate that we will be focusing on SQL in this course. </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184" name="Shape 18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701" name="Shape 7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708" name="Shape 7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734" name="Shape 7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734" name="Shape 7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If students get 91 then they missed the portion of PLACING an order. They need to reference the ORDERS table, not the customer table.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5926312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If students get 91 then they missed the portion of PLACING an order. They need to reference the ORDERS table, not the customer table.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344227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If students get 91 then they missed the portion of PLACING an order. They need to reference the ORDERS table, not the customer table.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64901211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There are functions that can be used to pull a true TOP 10% without manually coding in limit: http://stackoverflow.com/questions/24626036/postgresql-how-do-i-select-top-n-percent-entries-from-each-group-category</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But, we did not teach this yet! In an advanced course we would.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232819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492837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 is a great example of how to get around working with aggregate functions in the WHERE statement</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149</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54677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594" name="Shape 5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There are functions that can be used to pull a true TOP 10% without manually coding in limit: http://stackoverflow.com/questions/24626036/postgresql-how-do-i-select-top-n-percent-entries-from-each-group-category</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But, we did not teach this yet! In an advanced course we would.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7529906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 reinforce that there is not just one way to solve a problem.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0347774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 reinforce that there is not just one way to solve a problem.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6648866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6343107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9404493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Verify with this: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SELECT DISTINCT orderid, regiondescription, CONCAT(firstname,' ', lastname) AS new_name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FROM orders 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INNER JOIN employees 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ON o.employeeid = e.employeeid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INNER JOIN employeeterritories et</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ON e.employeeid = et.employeeid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INNER JOIN territories t</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ON et.territoryid = t.territoryid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INNER JOIN region r</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ON t.regionid = r.regionid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WHERE CONCAT(firstname,' ', lastname) = 'Steven Buchanan';</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808978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0" name="Shape 670"/>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671" name="Shape 671"/>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629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9743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15" name="Shape 215"/>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79155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Discuss how the PK is unique for this table, and the FK is going to link to the PK from another table that stores information about all stores. </a:t>
            </a:r>
            <a:endParaRPr sz="1200" b="0" i="1" u="none" strike="noStrike" cap="none" dirty="0">
              <a:solidFill>
                <a:schemeClr val="dk1"/>
              </a:solidFill>
              <a:latin typeface="Helvetica Neue"/>
              <a:ea typeface="Helvetica Neue"/>
              <a:cs typeface="Helvetica Neue"/>
              <a:sym typeface="Helvetica Neue"/>
            </a:endParaRPr>
          </a:p>
        </p:txBody>
      </p:sp>
      <p:sp>
        <p:nvSpPr>
          <p:cNvPr id="215" name="Shape 215"/>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19</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5684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Helvetica Neue"/>
                <a:ea typeface="Helvetica Neue"/>
                <a:cs typeface="Helvetica Neue"/>
                <a:sym typeface="Helvetica Neue"/>
              </a:rPr>
              <a:t>2</a:t>
            </a:fld>
            <a:endParaRPr lang="en-US"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43361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Main point here is to establish how PK and FK work together; in this situation there is a table of just Customers, and a table of Just employees. We can use the orders table to pull information on orders customers purchased or orders employees were a part of. </a:t>
            </a:r>
            <a:endParaRPr sz="1200" b="0" i="1" u="none" strike="noStrike" cap="none" dirty="0">
              <a:solidFill>
                <a:schemeClr val="dk1"/>
              </a:solidFill>
              <a:latin typeface="Helvetica Neue"/>
              <a:ea typeface="Helvetica Neue"/>
              <a:cs typeface="Helvetica Neue"/>
              <a:sym typeface="Helvetica Neue"/>
            </a:endParaRPr>
          </a:p>
        </p:txBody>
      </p:sp>
      <p:sp>
        <p:nvSpPr>
          <p:cNvPr id="239" name="Shape 23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10366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Reminder: Most students will not need to build a database for their company, so having a high-level overview of normalization will be helpful.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TALKING</a:t>
            </a:r>
            <a:r>
              <a:rPr lang="en-US" sz="1200" b="0" i="1" u="none" strike="noStrike" cap="none" baseline="0" dirty="0">
                <a:solidFill>
                  <a:schemeClr val="dk1"/>
                </a:solidFill>
                <a:latin typeface="Helvetica Neue"/>
                <a:ea typeface="Helvetica Neue"/>
                <a:cs typeface="Helvetica Neue"/>
                <a:sym typeface="Helvetica Neue"/>
              </a:rPr>
              <a:t> POINTS:</a:t>
            </a:r>
          </a:p>
          <a:p>
            <a:pPr marL="342900" marR="0" lvl="0" indent="-292100" algn="l" rtl="0">
              <a:spcBef>
                <a:spcPts val="0"/>
              </a:spcBef>
              <a:spcAft>
                <a:spcPts val="0"/>
              </a:spcAft>
              <a:buClr>
                <a:schemeClr val="dk1"/>
              </a:buClr>
              <a:buSzPct val="100000"/>
              <a:buFont typeface="Arial"/>
              <a:buChar char="•"/>
            </a:pPr>
            <a:r>
              <a:rPr lang="en-US" b="1" dirty="0"/>
              <a:t>Efficient </a:t>
            </a:r>
            <a:r>
              <a:rPr lang="en-US" dirty="0"/>
              <a:t>means data must be stored in a </a:t>
            </a:r>
            <a:r>
              <a:rPr lang="en-US" b="1" dirty="0"/>
              <a:t>unique</a:t>
            </a:r>
            <a:r>
              <a:rPr lang="en-US" dirty="0"/>
              <a:t> way such that we:</a:t>
            </a:r>
          </a:p>
          <a:p>
            <a:pPr marL="908050" lvl="1" indent="-457200">
              <a:spcBef>
                <a:spcPts val="0"/>
              </a:spcBef>
              <a:buFont typeface="+mj-lt"/>
              <a:buAutoNum type="arabicPeriod"/>
            </a:pPr>
            <a:r>
              <a:rPr lang="en-US" sz="3200" i="1" dirty="0"/>
              <a:t>Eliminate data redundancy</a:t>
            </a:r>
          </a:p>
          <a:p>
            <a:pPr marL="908050" lvl="1" indent="-457200">
              <a:spcBef>
                <a:spcPts val="0"/>
              </a:spcBef>
              <a:buFont typeface="+mj-lt"/>
              <a:buAutoNum type="arabicPeriod"/>
            </a:pPr>
            <a:r>
              <a:rPr lang="en-US" sz="3200" i="1" dirty="0"/>
              <a:t>Easily update / delete / modify data </a:t>
            </a:r>
            <a:r>
              <a:rPr lang="en-US" sz="3200" b="1" i="1" dirty="0"/>
              <a:t>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31" name="Shape 23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30307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These problems may seem trivial given the small number of rows, but imagine you are working with 500 million records; or with 1 billion transactions where customers have over 1000 purchases each….it starts to take up a lot of processing power.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TALKING</a:t>
            </a:r>
            <a:r>
              <a:rPr lang="en-US" sz="1200" b="0" i="1" u="none" strike="noStrike" cap="none" baseline="0" dirty="0">
                <a:solidFill>
                  <a:schemeClr val="dk1"/>
                </a:solidFill>
                <a:latin typeface="Helvetica Neue"/>
                <a:ea typeface="Helvetica Neue"/>
                <a:cs typeface="Helvetica Neue"/>
                <a:sym typeface="Helvetica Neue"/>
              </a:rPr>
              <a:t> POINTS: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Normalization</a:t>
            </a:r>
            <a:r>
              <a:rPr lang="en-US" sz="1200" dirty="0"/>
              <a:t> provides more </a:t>
            </a:r>
            <a:r>
              <a:rPr lang="en-US" sz="1200" b="1" dirty="0"/>
              <a:t>data integrity </a:t>
            </a:r>
            <a:r>
              <a:rPr lang="en-US" sz="1200" dirty="0"/>
              <a:t>and </a:t>
            </a:r>
            <a:r>
              <a:rPr lang="en-US" sz="1200" b="1" dirty="0"/>
              <a:t>control</a:t>
            </a:r>
            <a:r>
              <a:rPr lang="en-US" sz="1200" dirty="0"/>
              <a:t>.</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31" name="Shape 23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07175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Main talking points: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Easier to understand what is happening to our data at a glance</a:t>
            </a:r>
          </a:p>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We can modify a students email, without having to worry about updating all values</a:t>
            </a:r>
          </a:p>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We could delete neal and David, but still keep our Financial  Modeling class if other students wanted to take it </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31" name="Shape 23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15119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Main points: ER Diagram =  Entity Relationship Diagram:</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Allows us to see which tables connect to one another. Sometimes we get even better information, perhaps seeing FK and PK values.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TALKING POINTS: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dirty="0"/>
              <a:t>Unfortunately, ER diagrams are not always provided at work.</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49" name="Shape 2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897314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Big takeaway: </a:t>
            </a:r>
            <a:r>
              <a:rPr lang="en-US" sz="1200" b="0" dirty="0"/>
              <a:t>A lot of people will work with both types, and the querying is exactly the same.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Views - </a:t>
            </a:r>
            <a:r>
              <a:rPr lang="en-US" sz="1200" b="0" dirty="0"/>
              <a:t>virtual tables essentially - company I was at provided analysts access to views only (no fear of underlying data changing since we had a team on the database side that took care of inserting/ modifying/ deleting data)</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View Overview:</a:t>
            </a:r>
          </a:p>
          <a:p>
            <a:pPr marL="228600" marR="0" lvl="0" indent="-228600" algn="l" defTabSz="914400" rtl="0" eaLnBrk="1" fontAlgn="auto" latinLnBrk="0" hangingPunct="1">
              <a:lnSpc>
                <a:spcPct val="100000"/>
              </a:lnSpc>
              <a:spcBef>
                <a:spcPts val="0"/>
              </a:spcBef>
              <a:spcAft>
                <a:spcPts val="0"/>
              </a:spcAft>
              <a:buClr>
                <a:schemeClr val="dk1"/>
              </a:buClr>
              <a:buSzPct val="25000"/>
              <a:buFont typeface="+mj-lt"/>
              <a:buAutoNum type="arabicPeriod"/>
              <a:tabLst/>
              <a:defRPr/>
            </a:pPr>
            <a:r>
              <a:rPr lang="en-US" sz="1200" b="1" dirty="0"/>
              <a:t>Data Security – </a:t>
            </a:r>
            <a:r>
              <a:rPr lang="en-US" sz="1200" b="0" dirty="0"/>
              <a:t>You can limit the rows or columns that certain groups can see; limit data shared</a:t>
            </a:r>
          </a:p>
          <a:p>
            <a:pPr marL="228600" marR="0" lvl="0" indent="-228600" algn="l" defTabSz="914400" rtl="0" eaLnBrk="1" fontAlgn="auto" latinLnBrk="0" hangingPunct="1">
              <a:lnSpc>
                <a:spcPct val="100000"/>
              </a:lnSpc>
              <a:spcBef>
                <a:spcPts val="0"/>
              </a:spcBef>
              <a:spcAft>
                <a:spcPts val="0"/>
              </a:spcAft>
              <a:buClr>
                <a:schemeClr val="dk1"/>
              </a:buClr>
              <a:buSzPct val="25000"/>
              <a:buFont typeface="+mj-lt"/>
              <a:buAutoNum type="arabicPeriod"/>
              <a:tabLst/>
              <a:defRPr/>
            </a:pPr>
            <a:r>
              <a:rPr lang="en-US" sz="1200" b="1" dirty="0"/>
              <a:t>Simplified Queries </a:t>
            </a:r>
            <a:r>
              <a:rPr lang="en-US" sz="1200" b="0" dirty="0"/>
              <a:t>– If you need to combine a bunch of tables and do a bunch of SQL querying, you can just push out a view to a certain team to look at. </a:t>
            </a:r>
          </a:p>
          <a:p>
            <a:pPr marL="228600" marR="0" lvl="0" indent="-228600" algn="l" defTabSz="914400" rtl="0" eaLnBrk="1" fontAlgn="auto" latinLnBrk="0" hangingPunct="1">
              <a:lnSpc>
                <a:spcPct val="100000"/>
              </a:lnSpc>
              <a:spcBef>
                <a:spcPts val="0"/>
              </a:spcBef>
              <a:spcAft>
                <a:spcPts val="0"/>
              </a:spcAft>
              <a:buClr>
                <a:schemeClr val="dk1"/>
              </a:buClr>
              <a:buSzPct val="25000"/>
              <a:buFont typeface="+mj-lt"/>
              <a:buAutoNum type="arabicPeriod"/>
              <a:tabLst/>
              <a:defRPr/>
            </a:pPr>
            <a:r>
              <a:rPr lang="en-US" sz="1200" b="1" dirty="0"/>
              <a:t>Read only: </a:t>
            </a:r>
            <a:r>
              <a:rPr lang="en-US" sz="1200" b="0" dirty="0"/>
              <a:t>You might have a dedicated team of Database Architects or Software Engineers that clean your data. There is no need for analysts, consultants, data scientists, etc.. to be able to modify data.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59" name="Shape 25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33800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Big takeaway: </a:t>
            </a:r>
            <a:r>
              <a:rPr lang="en-US" sz="1200" b="0" dirty="0"/>
              <a:t>A lot of people will work with both types, and the querying is exactly the same. They look the same!</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Also for your reference if you want to replicate in class: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1" dirty="0"/>
              <a:t>CREATE VIEW sample_view AS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1" dirty="0"/>
              <a:t>SELECT * FROM customers;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Then…..</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1" dirty="0"/>
              <a:t>SELECT * FROM sample_view</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59" name="Shape 25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31528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594" name="Shape 5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88" name="Shape 2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133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@INSTRUCTORS:</a:t>
            </a:r>
            <a:r>
              <a:rPr lang="en-US" sz="1200" b="0" i="0" u="none" strike="noStrike" cap="none" baseline="0" dirty="0">
                <a:solidFill>
                  <a:schemeClr val="dk1"/>
                </a:solidFill>
                <a:latin typeface="Helvetica Neue"/>
                <a:ea typeface="Helvetica Neue"/>
                <a:cs typeface="Helvetica Neue"/>
                <a:sym typeface="Helvetica Neue"/>
              </a:rPr>
              <a:t> </a:t>
            </a:r>
            <a:r>
              <a:rPr lang="en-US" sz="1200" b="0" i="0" u="none" strike="noStrike" cap="none" dirty="0">
                <a:solidFill>
                  <a:schemeClr val="dk1"/>
                </a:solidFill>
                <a:latin typeface="Helvetica Neue"/>
                <a:ea typeface="Helvetica Neue"/>
                <a:cs typeface="Helvetica Neue"/>
                <a:sym typeface="Helvetica Neue"/>
              </a:rPr>
              <a:t>All dbs will be loaded before</a:t>
            </a:r>
            <a:r>
              <a:rPr lang="en-US" sz="1200" b="0" i="0" u="none" strike="noStrike" cap="none" baseline="0" dirty="0">
                <a:solidFill>
                  <a:schemeClr val="dk1"/>
                </a:solidFill>
                <a:latin typeface="Helvetica Neue"/>
                <a:ea typeface="Helvetica Neue"/>
                <a:cs typeface="Helvetica Neue"/>
                <a:sym typeface="Helvetica Neue"/>
              </a:rPr>
              <a:t> class starts</a:t>
            </a:r>
            <a:r>
              <a:rPr lang="en-US" sz="1200" b="0" i="0" u="none" strike="noStrike" cap="none" dirty="0">
                <a:solidFill>
                  <a:schemeClr val="dk1"/>
                </a:solidFill>
                <a:latin typeface="Helvetica Neue"/>
                <a:ea typeface="Helvetica Neue"/>
                <a:cs typeface="Helvetica Neue"/>
                <a:sym typeface="Helvetica Neue"/>
              </a:rPr>
              <a:t>.</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Structuring</a:t>
            </a:r>
            <a:r>
              <a:rPr lang="en-US" sz="1200" b="0" i="0" u="none" strike="noStrike" cap="none" baseline="0" dirty="0">
                <a:solidFill>
                  <a:schemeClr val="dk1"/>
                </a:solidFill>
                <a:latin typeface="Helvetica Neue"/>
                <a:ea typeface="Helvetica Neue"/>
                <a:cs typeface="Helvetica Neue"/>
                <a:sym typeface="Helvetica Neue"/>
              </a:rPr>
              <a:t> databases, side note: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http://myweb.lmu.edu/dondi/share/db/relational1.pdf</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https://www.ntu.edu.sg/home/ehchua/programming/sql/relational_database_design.html</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TALKING</a:t>
            </a:r>
            <a:r>
              <a:rPr lang="en-US" sz="1200" b="0" i="0" u="none" strike="noStrike" cap="none" baseline="0" dirty="0">
                <a:solidFill>
                  <a:schemeClr val="dk1"/>
                </a:solidFill>
                <a:latin typeface="Helvetica Neue"/>
                <a:ea typeface="Helvetica Neue"/>
                <a:cs typeface="Helvetica Neue"/>
                <a:sym typeface="Helvetica Neue"/>
              </a:rPr>
              <a:t> POINTS: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This course is about being able to </a:t>
            </a:r>
            <a:r>
              <a:rPr lang="en-US" b="1" dirty="0"/>
              <a:t>use SQL </a:t>
            </a:r>
            <a:r>
              <a:rPr lang="en-US" dirty="0"/>
              <a:t>&amp; </a:t>
            </a:r>
            <a:r>
              <a:rPr lang="en-US" b="1" dirty="0"/>
              <a:t>NOT database design.</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b="1" dirty="0"/>
              <a:t>Multiple ways </a:t>
            </a:r>
            <a:r>
              <a:rPr lang="en-US" dirty="0"/>
              <a:t>to import/export data – can use command line too (will be covered in an Advanced SQL Cognitir course).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297" name="Shape 297"/>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@INSTRUCTORS:</a:t>
            </a:r>
            <a:r>
              <a:rPr lang="en-US" sz="1200" b="0" i="0" u="none" strike="noStrike" cap="none" baseline="0" dirty="0">
                <a:solidFill>
                  <a:schemeClr val="dk1"/>
                </a:solidFill>
                <a:latin typeface="Helvetica Neue"/>
                <a:ea typeface="Helvetica Neue"/>
                <a:cs typeface="Helvetica Neue"/>
                <a:sym typeface="Helvetica Neue"/>
              </a:rPr>
              <a:t> </a:t>
            </a:r>
            <a:r>
              <a:rPr lang="en-US" sz="1200" b="0" i="0" u="none" strike="noStrike" cap="none" dirty="0">
                <a:solidFill>
                  <a:schemeClr val="dk1"/>
                </a:solidFill>
                <a:latin typeface="Helvetica Neue"/>
                <a:ea typeface="Helvetica Neue"/>
                <a:cs typeface="Helvetica Neue"/>
                <a:sym typeface="Helvetica Neue"/>
              </a:rPr>
              <a:t>All dbs will be loaded before</a:t>
            </a:r>
            <a:r>
              <a:rPr lang="en-US" sz="1200" b="0" i="0" u="none" strike="noStrike" cap="none" baseline="0" dirty="0">
                <a:solidFill>
                  <a:schemeClr val="dk1"/>
                </a:solidFill>
                <a:latin typeface="Helvetica Neue"/>
                <a:ea typeface="Helvetica Neue"/>
                <a:cs typeface="Helvetica Neue"/>
                <a:sym typeface="Helvetica Neue"/>
              </a:rPr>
              <a:t> class starts</a:t>
            </a:r>
            <a:r>
              <a:rPr lang="en-US" sz="1200" b="0" i="0" u="none" strike="noStrike" cap="none" dirty="0">
                <a:solidFill>
                  <a:schemeClr val="dk1"/>
                </a:solidFill>
                <a:latin typeface="Helvetica Neue"/>
                <a:ea typeface="Helvetica Neue"/>
                <a:cs typeface="Helvetica Neue"/>
                <a:sym typeface="Helvetica Neue"/>
              </a:rPr>
              <a:t>.</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Structuring</a:t>
            </a:r>
            <a:r>
              <a:rPr lang="en-US" sz="1200" b="0" i="0" u="none" strike="noStrike" cap="none" baseline="0" dirty="0">
                <a:solidFill>
                  <a:schemeClr val="dk1"/>
                </a:solidFill>
                <a:latin typeface="Helvetica Neue"/>
                <a:ea typeface="Helvetica Neue"/>
                <a:cs typeface="Helvetica Neue"/>
                <a:sym typeface="Helvetica Neue"/>
              </a:rPr>
              <a:t> databases, side note: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http://myweb.lmu.edu/dondi/share/db/relational1.pdf</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https://www.ntu.edu.sg/home/ehchua/programming/sql/relational_database_design.html</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TALKING</a:t>
            </a:r>
            <a:r>
              <a:rPr lang="en-US" sz="1200" b="0" i="0" u="none" strike="noStrike" cap="none" baseline="0" dirty="0">
                <a:solidFill>
                  <a:schemeClr val="dk1"/>
                </a:solidFill>
                <a:latin typeface="Helvetica Neue"/>
                <a:ea typeface="Helvetica Neue"/>
                <a:cs typeface="Helvetica Neue"/>
                <a:sym typeface="Helvetica Neue"/>
              </a:rPr>
              <a:t> POINTS: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This course is about being able to </a:t>
            </a:r>
            <a:r>
              <a:rPr lang="en-US" b="1" dirty="0"/>
              <a:t>use SQL </a:t>
            </a:r>
            <a:r>
              <a:rPr lang="en-US" dirty="0"/>
              <a:t>&amp; </a:t>
            </a:r>
            <a:r>
              <a:rPr lang="en-US" b="1" dirty="0"/>
              <a:t>NOT database design.</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b="1" dirty="0"/>
              <a:t>Multiple ways </a:t>
            </a:r>
            <a:r>
              <a:rPr lang="en-US" dirty="0"/>
              <a:t>to import/export data – can use command line too (will be covered in an Advanced SQL Cognitir course).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297" name="Shape 297"/>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Walk through</a:t>
            </a:r>
            <a:r>
              <a:rPr lang="en-US" sz="1200" b="0" i="0" u="none" strike="noStrike" cap="none" baseline="0" dirty="0">
                <a:solidFill>
                  <a:schemeClr val="dk1"/>
                </a:solidFill>
                <a:latin typeface="Helvetica Neue"/>
                <a:ea typeface="Helvetica Neue"/>
                <a:cs typeface="Helvetica Neue"/>
                <a:sym typeface="Helvetica Neue"/>
              </a:rPr>
              <a:t> an example from housing DB. “I would like to know all the houses that have a living room square foot size larger than 1500 ft.” Looks like “size” table from housing DB can answer that. So we want to know which housing IDs have sqft_living &gt; 1500.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SELECT house_id FROM size WHERE sqft_living &gt; 1500;</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This is the problem statement. Then you have to go through and think through what tables and columns can help you assess that.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STUDENT QUESTIONL</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Why is a simply query better than a longer query?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ANSWERL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Takes less memory, less processing/execution time, easier to understand query logic, and makes it easier for your teammates to use the query if they need to.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KISS = keep it simple stupid. Simple is the best.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TALKING POINTS: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0" u="none" strike="noStrike" cap="none" baseline="0" dirty="0">
                <a:solidFill>
                  <a:schemeClr val="dk1"/>
                </a:solidFill>
                <a:latin typeface="Helvetica Neue"/>
                <a:ea typeface="Helvetica Neue"/>
                <a:cs typeface="Helvetica Neue"/>
                <a:sym typeface="Helvetica Neue"/>
              </a:rPr>
              <a:t>STEP 1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a:t>
            </a:r>
            <a:r>
              <a:rPr lang="en-US" dirty="0">
                <a:solidFill>
                  <a:schemeClr val="tx1"/>
                </a:solidFill>
              </a:rPr>
              <a:t>May have to JOIN tables together, etc.. (covered later in the course).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STEP</a:t>
            </a:r>
            <a:r>
              <a:rPr lang="en-US" sz="1200" b="0" i="0" u="none" strike="noStrike" cap="none" baseline="0" dirty="0">
                <a:solidFill>
                  <a:schemeClr val="dk1"/>
                </a:solidFill>
                <a:latin typeface="Helvetica Neue"/>
                <a:ea typeface="Helvetica Neue"/>
                <a:cs typeface="Helvetica Neue"/>
                <a:sym typeface="Helvetica Neue"/>
              </a:rPr>
              <a:t> 2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a:t>
            </a:r>
            <a:r>
              <a:rPr lang="en-US" dirty="0">
                <a:solidFill>
                  <a:schemeClr val="tx1"/>
                </a:solidFill>
              </a:rPr>
              <a:t>This is essentially the “algorithm design”.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0" u="none" strike="noStrike" cap="none" dirty="0">
                <a:solidFill>
                  <a:schemeClr val="tx1"/>
                </a:solidFill>
                <a:latin typeface="Helvetica Neue"/>
                <a:ea typeface="Helvetica Neue"/>
                <a:cs typeface="Helvetica Neue"/>
                <a:sym typeface="Helvetica Neue"/>
              </a:rPr>
              <a:t>STEP 3</a:t>
            </a:r>
            <a:r>
              <a:rPr lang="en-US" sz="1200" b="0" i="0" u="none" strike="noStrike" cap="none" baseline="0" dirty="0">
                <a:solidFill>
                  <a:schemeClr val="tx1"/>
                </a:solidFill>
                <a:latin typeface="Helvetica Neue"/>
                <a:ea typeface="Helvetica Neue"/>
                <a:cs typeface="Helvetica Neue"/>
                <a:sym typeface="Helvetica Neue"/>
              </a:rPr>
              <a:t> </a:t>
            </a:r>
            <a:r>
              <a:rPr lang="en-US" sz="1200" b="0" i="0" u="none" strike="noStrike" cap="none" baseline="0" dirty="0">
                <a:solidFill>
                  <a:schemeClr val="tx1"/>
                </a:solidFill>
                <a:latin typeface="Helvetica Neue"/>
                <a:ea typeface="Helvetica Neue"/>
                <a:cs typeface="Helvetica Neue"/>
                <a:sym typeface="Wingdings" panose="05000000000000000000" pitchFamily="2" charset="2"/>
              </a:rPr>
              <a:t> </a:t>
            </a:r>
            <a:r>
              <a:rPr lang="en-US" dirty="0">
                <a:solidFill>
                  <a:schemeClr val="tx1"/>
                </a:solidFill>
              </a:rPr>
              <a:t>SQL = 4G language, so not hard to translate algorithm into SQL.</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p:txBody>
      </p:sp>
      <p:sp>
        <p:nvSpPr>
          <p:cNvPr id="305" name="Shape 30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@Instructors:</a:t>
            </a:r>
            <a:r>
              <a:rPr lang="en-US" sz="1200" b="0" i="0" u="none" strike="noStrike" cap="none" baseline="0" dirty="0">
                <a:solidFill>
                  <a:schemeClr val="dk1"/>
                </a:solidFill>
                <a:latin typeface="Helvetica Neue"/>
                <a:ea typeface="Helvetica Neue"/>
                <a:cs typeface="Helvetica Neue"/>
                <a:sym typeface="Helvetica Neue"/>
              </a:rPr>
              <a:t> Step 2 – show on the board. Take a look at the slide called “Cognitir Trifecta SQL Query-Building Method”.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Step 3 – mention that this is only 1 solution.</a:t>
            </a:r>
            <a:endParaRPr sz="1200" b="0" i="0" u="none" strike="noStrike" cap="none" dirty="0">
              <a:solidFill>
                <a:schemeClr val="dk1"/>
              </a:solidFill>
              <a:latin typeface="Helvetica Neue"/>
              <a:ea typeface="Helvetica Neue"/>
              <a:cs typeface="Helvetica Neue"/>
              <a:sym typeface="Helvetica Neue"/>
            </a:endParaRPr>
          </a:p>
        </p:txBody>
      </p:sp>
      <p:sp>
        <p:nvSpPr>
          <p:cNvPr id="305" name="Shape 30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Just goes through and counts up the number of times “debug” is found across google books.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The </a:t>
            </a:r>
            <a:r>
              <a:rPr lang="en-US" sz="1200" b="1" i="0" u="none" strike="noStrike" kern="1200" cap="none" dirty="0">
                <a:solidFill>
                  <a:schemeClr val="dk1"/>
                </a:solidFill>
                <a:effectLst/>
                <a:latin typeface="Helvetica Neue"/>
                <a:ea typeface="Helvetica Neue"/>
                <a:cs typeface="Helvetica Neue"/>
                <a:sym typeface="Helvetica Neue"/>
              </a:rPr>
              <a:t>Google Ngram Viewer</a:t>
            </a:r>
            <a:r>
              <a:rPr lang="en-US" sz="1200" b="0" i="0" u="none" strike="noStrike" kern="1200" cap="none" dirty="0">
                <a:solidFill>
                  <a:schemeClr val="dk1"/>
                </a:solidFill>
                <a:effectLst/>
                <a:latin typeface="Helvetica Neue"/>
                <a:ea typeface="Helvetica Neue"/>
                <a:cs typeface="Helvetica Neue"/>
                <a:sym typeface="Helvetica Neue"/>
              </a:rPr>
              <a:t> or </a:t>
            </a:r>
            <a:r>
              <a:rPr lang="en-US" sz="1200" b="1" i="0" u="none" strike="noStrike" kern="1200" cap="none" dirty="0">
                <a:solidFill>
                  <a:schemeClr val="dk1"/>
                </a:solidFill>
                <a:effectLst/>
                <a:latin typeface="Helvetica Neue"/>
                <a:ea typeface="Helvetica Neue"/>
                <a:cs typeface="Helvetica Neue"/>
                <a:sym typeface="Helvetica Neue"/>
              </a:rPr>
              <a:t>Google Books Ngram Viewer</a:t>
            </a:r>
            <a:r>
              <a:rPr lang="en-US" sz="1200" b="0" i="0" u="none" strike="noStrike" kern="1200" cap="none" dirty="0">
                <a:solidFill>
                  <a:schemeClr val="dk1"/>
                </a:solidFill>
                <a:effectLst/>
                <a:latin typeface="Helvetica Neue"/>
                <a:ea typeface="Helvetica Neue"/>
                <a:cs typeface="Helvetica Neue"/>
                <a:sym typeface="Helvetica Neue"/>
              </a:rPr>
              <a:t> is an online search engine that charts frequencies of any set of comma-delimited search strings using a yearly count of </a:t>
            </a:r>
            <a:r>
              <a:rPr lang="en-US" sz="1200" b="0" i="1" u="none" strike="noStrike" kern="1200" cap="none" dirty="0">
                <a:solidFill>
                  <a:schemeClr val="dk1"/>
                </a:solidFill>
                <a:effectLst/>
                <a:latin typeface="Helvetica Neue"/>
                <a:ea typeface="Helvetica Neue"/>
                <a:cs typeface="Helvetica Neue"/>
                <a:sym typeface="Helvetica Neue"/>
                <a:hlinkClick r:id="rId3" tooltip="N-gram"/>
              </a:rPr>
              <a:t>n</a:t>
            </a:r>
            <a:r>
              <a:rPr lang="en-US" sz="1200" b="0" i="0" u="none" strike="noStrike" kern="1200" cap="none" dirty="0">
                <a:solidFill>
                  <a:schemeClr val="dk1"/>
                </a:solidFill>
                <a:effectLst/>
                <a:latin typeface="Helvetica Neue"/>
                <a:ea typeface="Helvetica Neue"/>
                <a:cs typeface="Helvetica Neue"/>
                <a:sym typeface="Helvetica Neue"/>
                <a:hlinkClick r:id="rId3" tooltip="N-gram"/>
              </a:rPr>
              <a:t>-grams</a:t>
            </a:r>
            <a:r>
              <a:rPr lang="en-US" sz="1200" b="0" i="0" u="none" strike="noStrike" kern="1200" cap="none" dirty="0">
                <a:solidFill>
                  <a:schemeClr val="dk1"/>
                </a:solidFill>
                <a:effectLst/>
                <a:latin typeface="Helvetica Neue"/>
                <a:ea typeface="Helvetica Neue"/>
                <a:cs typeface="Helvetica Neue"/>
                <a:sym typeface="Helvetica Neue"/>
              </a:rPr>
              <a:t> found in sources printed between 1500 and 2008</a:t>
            </a:r>
            <a:r>
              <a:rPr lang="en-US" sz="1200" b="0" i="0" u="none" strike="noStrike" kern="1200" cap="none" baseline="30000" dirty="0">
                <a:solidFill>
                  <a:schemeClr val="dk1"/>
                </a:solidFill>
                <a:effectLst/>
                <a:latin typeface="Helvetica Neue"/>
                <a:ea typeface="Helvetica Neue"/>
                <a:cs typeface="Helvetica Neue"/>
                <a:sym typeface="Helvetica Neue"/>
                <a:hlinkClick r:id="rId4"/>
              </a:rPr>
              <a:t>[1]</a:t>
            </a:r>
            <a:r>
              <a:rPr lang="en-US" sz="1200" b="0" i="0" u="none" strike="noStrike" kern="1200" cap="none" baseline="30000" dirty="0">
                <a:solidFill>
                  <a:schemeClr val="dk1"/>
                </a:solidFill>
                <a:effectLst/>
                <a:latin typeface="Helvetica Neue"/>
                <a:ea typeface="Helvetica Neue"/>
                <a:cs typeface="Helvetica Neue"/>
                <a:sym typeface="Helvetica Neue"/>
                <a:hlinkClick r:id="rId5"/>
              </a:rPr>
              <a:t>[2]</a:t>
            </a:r>
            <a:r>
              <a:rPr lang="en-US" sz="1200" b="0" i="0" u="none" strike="noStrike" kern="1200" cap="none" baseline="30000" dirty="0">
                <a:solidFill>
                  <a:schemeClr val="dk1"/>
                </a:solidFill>
                <a:effectLst/>
                <a:latin typeface="Helvetica Neue"/>
                <a:ea typeface="Helvetica Neue"/>
                <a:cs typeface="Helvetica Neue"/>
                <a:sym typeface="Helvetica Neue"/>
                <a:hlinkClick r:id="rId6"/>
              </a:rPr>
              <a:t>[3]</a:t>
            </a:r>
            <a:r>
              <a:rPr lang="en-US" sz="1200" b="0" i="0" u="none" strike="noStrike" kern="1200" cap="none" baseline="30000" dirty="0">
                <a:solidFill>
                  <a:schemeClr val="dk1"/>
                </a:solidFill>
                <a:effectLst/>
                <a:latin typeface="Helvetica Neue"/>
                <a:ea typeface="Helvetica Neue"/>
                <a:cs typeface="Helvetica Neue"/>
                <a:sym typeface="Helvetica Neue"/>
                <a:hlinkClick r:id="rId7"/>
              </a:rPr>
              <a:t>[4]</a:t>
            </a:r>
            <a:r>
              <a:rPr lang="en-US" sz="1200" b="0" i="0" u="none" strike="noStrike" kern="1200" cap="none" baseline="30000" dirty="0">
                <a:solidFill>
                  <a:schemeClr val="dk1"/>
                </a:solidFill>
                <a:effectLst/>
                <a:latin typeface="Helvetica Neue"/>
                <a:ea typeface="Helvetica Neue"/>
                <a:cs typeface="Helvetica Neue"/>
                <a:sym typeface="Helvetica Neue"/>
                <a:hlinkClick r:id="rId8"/>
              </a:rPr>
              <a:t>[5]</a:t>
            </a:r>
            <a:r>
              <a:rPr lang="en-US" sz="1200" b="0" i="0" u="none" strike="noStrike" kern="1200" cap="none" dirty="0">
                <a:solidFill>
                  <a:schemeClr val="dk1"/>
                </a:solidFill>
                <a:effectLst/>
                <a:latin typeface="Helvetica Neue"/>
                <a:ea typeface="Helvetica Neue"/>
                <a:cs typeface="Helvetica Neue"/>
                <a:sym typeface="Helvetica Neue"/>
              </a:rPr>
              <a:t> in Google's </a:t>
            </a:r>
            <a:r>
              <a:rPr lang="en-US" sz="1200" b="0" i="0" u="none" strike="noStrike" kern="1200" cap="none" dirty="0">
                <a:solidFill>
                  <a:schemeClr val="dk1"/>
                </a:solidFill>
                <a:effectLst/>
                <a:latin typeface="Helvetica Neue"/>
                <a:ea typeface="Helvetica Neue"/>
                <a:cs typeface="Helvetica Neue"/>
                <a:sym typeface="Helvetica Neue"/>
                <a:hlinkClick r:id="rId9" tooltip="Text corpora"/>
              </a:rPr>
              <a:t>text corpora</a:t>
            </a:r>
            <a:r>
              <a:rPr lang="en-US" sz="1200" b="0" i="0" u="none" strike="noStrike" kern="1200" cap="none" dirty="0">
                <a:solidFill>
                  <a:schemeClr val="dk1"/>
                </a:solidFill>
                <a:effectLst/>
                <a:latin typeface="Helvetica Neue"/>
                <a:ea typeface="Helvetica Neue"/>
                <a:cs typeface="Helvetica Neue"/>
                <a:sym typeface="Helvetica Neue"/>
              </a:rPr>
              <a:t> in English, Chinese (simplified), French, German, Hebrew, Italian, Russian, or Spanish;</a:t>
            </a:r>
            <a:r>
              <a:rPr lang="en-US" sz="1200" b="0" i="0" u="none" strike="noStrike" kern="1200" cap="none" baseline="30000" dirty="0">
                <a:solidFill>
                  <a:schemeClr val="dk1"/>
                </a:solidFill>
                <a:effectLst/>
                <a:latin typeface="Helvetica Neue"/>
                <a:ea typeface="Helvetica Neue"/>
                <a:cs typeface="Helvetica Neue"/>
                <a:sym typeface="Helvetica Neue"/>
                <a:hlinkClick r:id="rId5"/>
              </a:rPr>
              <a:t>[2]</a:t>
            </a:r>
            <a:r>
              <a:rPr lang="en-US" sz="1200" b="0" i="0" u="none" strike="noStrike" kern="1200" cap="none" baseline="30000" dirty="0">
                <a:solidFill>
                  <a:schemeClr val="dk1"/>
                </a:solidFill>
                <a:effectLst/>
                <a:latin typeface="Helvetica Neue"/>
                <a:ea typeface="Helvetica Neue"/>
                <a:cs typeface="Helvetica Neue"/>
                <a:sym typeface="Helvetica Neue"/>
                <a:hlinkClick r:id="rId10"/>
              </a:rPr>
              <a:t>[6]</a:t>
            </a:r>
            <a:r>
              <a:rPr lang="en-US" sz="1200" b="0" i="0" u="none" strike="noStrike" kern="1200" cap="none" dirty="0">
                <a:solidFill>
                  <a:schemeClr val="dk1"/>
                </a:solidFill>
                <a:effectLst/>
                <a:latin typeface="Helvetica Neue"/>
                <a:ea typeface="Helvetica Neue"/>
                <a:cs typeface="Helvetica Neue"/>
                <a:sym typeface="Helvetica Neue"/>
              </a:rPr>
              <a:t> there are also some specialized English corpora, such as American English, British English, English Fiction, and English One Million; the 2009 version of most corpora is also available.</a:t>
            </a:r>
            <a:r>
              <a:rPr lang="en-US" sz="1200" b="0" i="0" u="none" strike="noStrike" kern="1200" cap="none" baseline="30000" dirty="0">
                <a:solidFill>
                  <a:schemeClr val="dk1"/>
                </a:solidFill>
                <a:effectLst/>
                <a:latin typeface="Helvetica Neue"/>
                <a:ea typeface="Helvetica Neue"/>
                <a:cs typeface="Helvetica Neue"/>
                <a:sym typeface="Helvetica Neue"/>
                <a:hlinkClick r:id="rId11"/>
              </a:rPr>
              <a:t>[7]</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28595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This actually doesn’t matter in pgAdmin 4, but it does matter in other languages and can just be a pain at times</a:t>
            </a:r>
          </a:p>
          <a:p>
            <a:pPr marL="228600" marR="0" lvl="0" indent="-228600" algn="l" rtl="0">
              <a:lnSpc>
                <a:spcPct val="100000"/>
              </a:lnSpc>
              <a:spcBef>
                <a:spcPts val="0"/>
              </a:spcBef>
              <a:spcAft>
                <a:spcPts val="0"/>
              </a:spcAft>
              <a:buClr>
                <a:schemeClr val="dk1"/>
              </a:buClr>
              <a:buSzPct val="25000"/>
              <a:buFont typeface="Helvetica Neue"/>
              <a:buAutoNum type="arabicParenR"/>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Good tips here too </a:t>
            </a:r>
            <a:r>
              <a:rPr lang="en-US" sz="1200" b="0" i="1" u="none" strike="noStrike" cap="none" dirty="0">
                <a:solidFill>
                  <a:schemeClr val="dk1"/>
                </a:solidFill>
                <a:latin typeface="Helvetica Neue"/>
                <a:ea typeface="Helvetica Neue"/>
                <a:cs typeface="Helvetica Neue"/>
                <a:sym typeface="Wingdings" panose="05000000000000000000" pitchFamily="2" charset="2"/>
              </a:rPr>
              <a:t> </a:t>
            </a:r>
            <a:r>
              <a:rPr lang="en-US" sz="1200" b="0" i="1" u="none" strike="noStrike" cap="none" dirty="0">
                <a:solidFill>
                  <a:schemeClr val="dk1"/>
                </a:solidFill>
                <a:latin typeface="Helvetica Neue"/>
                <a:ea typeface="Helvetica Neue"/>
                <a:cs typeface="Helvetica Neue"/>
                <a:sym typeface="Helvetica Neue"/>
              </a:rPr>
              <a:t>https://mariadb.com/kb/en/mariadb/basic-sql-debugging/</a:t>
            </a:r>
          </a:p>
          <a:p>
            <a:pPr marL="228600" marR="0" lvl="0" indent="-228600" algn="l" rtl="0">
              <a:lnSpc>
                <a:spcPct val="100000"/>
              </a:lnSpc>
              <a:spcBef>
                <a:spcPts val="0"/>
              </a:spcBef>
              <a:spcAft>
                <a:spcPts val="0"/>
              </a:spcAft>
              <a:buClr>
                <a:schemeClr val="dk1"/>
              </a:buClr>
              <a:buSzPct val="25000"/>
              <a:buFont typeface="Helvetica Neue"/>
              <a:buAutoNum type="arabicParenR"/>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For semicolon</a:t>
            </a:r>
            <a:r>
              <a:rPr lang="en-US" sz="1200" b="0" i="0" u="none" strike="noStrike" cap="none" baseline="0" dirty="0">
                <a:solidFill>
                  <a:schemeClr val="dk1"/>
                </a:solidFill>
                <a:latin typeface="Helvetica Neue"/>
                <a:ea typeface="Helvetica Neue"/>
                <a:cs typeface="Helvetica Neue"/>
                <a:sym typeface="Helvetica Neue"/>
              </a:rPr>
              <a:t> comment:</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Why is it a good practice to end with a semicolon if it may not be necessary?</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Because you may have to transfer your database to another RDBMS. If that new one requires a semicolon and you don’t have it – your query won’t work. This just saves times as all RDBMS will accept the ending semicolon therefore do it!</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For backwards comment:</a:t>
            </a:r>
            <a:r>
              <a:rPr lang="en-US" sz="1200" b="0" i="0" u="none" strike="noStrike" cap="none" baseline="0" dirty="0">
                <a:solidFill>
                  <a:schemeClr val="dk1"/>
                </a:solidFill>
                <a:latin typeface="Helvetica Neue"/>
                <a:ea typeface="Helvetica Neue"/>
                <a:cs typeface="Helvetica Neue"/>
                <a:sym typeface="Helvetica Neue"/>
              </a:rPr>
              <a:t> This is a good programming tip. Reading backwards helps focus your attention on each single detail. Reading front to back often causes us to miss details. This is actually a good tip when creating PowerPoint presentations and word documents – read back to front.</a:t>
            </a:r>
            <a:endParaRPr lang="en-US" sz="1200" b="0" i="0" u="none" strike="noStrike" cap="none" dirty="0">
              <a:solidFill>
                <a:schemeClr val="dk1"/>
              </a:solidFill>
              <a:latin typeface="Helvetica Neue"/>
              <a:ea typeface="Helvetica Neue"/>
              <a:cs typeface="Helvetica Neue"/>
              <a:sym typeface="Helvetica Neue"/>
            </a:endParaRPr>
          </a:p>
          <a:p>
            <a:pPr marL="228600" marR="0" lvl="0" indent="-228600" algn="l" rtl="0">
              <a:lnSpc>
                <a:spcPct val="100000"/>
              </a:lnSpc>
              <a:spcBef>
                <a:spcPts val="0"/>
              </a:spcBef>
              <a:spcAft>
                <a:spcPts val="0"/>
              </a:spcAft>
              <a:buClr>
                <a:schemeClr val="dk1"/>
              </a:buClr>
              <a:buSzPct val="25000"/>
              <a:buFont typeface="Helvetica Neue"/>
              <a:buAutoNum type="arabicParenR"/>
            </a:pP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91303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Obviously, we can see we need to spell SELECT correctly. Luckily </a:t>
            </a:r>
            <a:r>
              <a:rPr lang="en-US" sz="1200" b="0" i="1" u="none" strike="noStrike" cap="none" dirty="0" err="1">
                <a:solidFill>
                  <a:schemeClr val="dk1"/>
                </a:solidFill>
                <a:latin typeface="Helvetica Neue"/>
                <a:ea typeface="Helvetica Neue"/>
                <a:cs typeface="Helvetica Neue"/>
                <a:sym typeface="Helvetica Neue"/>
              </a:rPr>
              <a:t>pgadmin</a:t>
            </a:r>
            <a:r>
              <a:rPr lang="en-US" sz="1200" b="0" i="1" u="none" strike="noStrike" cap="none" dirty="0">
                <a:solidFill>
                  <a:schemeClr val="dk1"/>
                </a:solidFill>
                <a:latin typeface="Helvetica Neue"/>
                <a:ea typeface="Helvetica Neue"/>
                <a:cs typeface="Helvetica Neue"/>
                <a:sym typeface="Helvetica Neue"/>
              </a:rPr>
              <a:t> 4 points us in the correct direction</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651027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Show students documentation so they have an idea of how to find it and how to look through it.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Mention</a:t>
            </a:r>
            <a:r>
              <a:rPr lang="en-US" sz="1200" b="0" i="1" u="none" strike="noStrike" cap="none" baseline="0" dirty="0">
                <a:solidFill>
                  <a:schemeClr val="dk1"/>
                </a:solidFill>
                <a:latin typeface="Helvetica Neue"/>
                <a:ea typeface="Helvetica Neue"/>
                <a:cs typeface="Helvetica Neue"/>
                <a:sym typeface="Helvetica Neue"/>
              </a:rPr>
              <a:t> that both the pgAdmin 4 and PostgreSQL documentation is in the appendix.</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78341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This time we found the help we needed! Go through this live with students – it is extremely important that they feel confident enough to do this on their own. </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78521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Main point: When debugging you should utilize all of these resources. </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39</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5030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Helvetica Neue"/>
              <a:ea typeface="Helvetica Neue"/>
              <a:cs typeface="Helvetica Neue"/>
              <a:sym typeface="Helvetica Neue"/>
            </a:endParaRPr>
          </a:p>
        </p:txBody>
      </p:sp>
      <p:sp>
        <p:nvSpPr>
          <p:cNvPr id="119" name="Shape 119"/>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Helvetica Neue"/>
                <a:ea typeface="Helvetica Neue"/>
                <a:cs typeface="Helvetica Neue"/>
                <a:sym typeface="Helvetica Neue"/>
              </a:rPr>
              <a:t>4</a:t>
            </a:fld>
            <a:endParaRPr lang="en-US" sz="1200" b="0" i="0" u="none" strike="noStrike" cap="none"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We of course want to weigh how much time we are spending.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Mention</a:t>
            </a:r>
            <a:r>
              <a:rPr lang="en-US" sz="1200" b="0" i="1" u="none" strike="noStrike" cap="none" baseline="0" dirty="0">
                <a:solidFill>
                  <a:schemeClr val="dk1"/>
                </a:solidFill>
                <a:latin typeface="Helvetica Neue"/>
                <a:ea typeface="Helvetica Neue"/>
                <a:cs typeface="Helvetica Neue"/>
                <a:sym typeface="Helvetica Neue"/>
              </a:rPr>
              <a:t> that the PostgreSQL and pdAdmin documentation links have been provided at the very end of this course deck.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baseline="0" dirty="0">
                <a:solidFill>
                  <a:schemeClr val="dk1"/>
                </a:solidFill>
                <a:latin typeface="Helvetica Neue"/>
                <a:ea typeface="Helvetica Neue"/>
                <a:cs typeface="Helvetica Neue"/>
                <a:sym typeface="Helvetica Neue"/>
              </a:rPr>
              <a:t>Quickly show stackoverflow.com </a:t>
            </a: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 “stackoverflow and postgresql and how to delete a database if there are active connections to it”</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82173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6" name="Shape 58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 Why is long name preferred to shortened</a:t>
            </a:r>
            <a:r>
              <a:rPr lang="en-US" sz="1200" b="0" i="0" u="none" strike="noStrike" cap="none" baseline="0" dirty="0">
                <a:solidFill>
                  <a:schemeClr val="dk1"/>
                </a:solidFill>
                <a:latin typeface="Helvetica Neue"/>
                <a:ea typeface="Helvetica Neue"/>
                <a:cs typeface="Helvetica Neue"/>
                <a:sym typeface="Helvetica Neue"/>
              </a:rPr>
              <a:t> versions?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Because it can help you find and fix your errors,</a:t>
            </a:r>
            <a:r>
              <a:rPr lang="en-US" sz="1200" b="0" i="0" u="none" strike="noStrike" cap="none" baseline="0" dirty="0">
                <a:solidFill>
                  <a:schemeClr val="dk1"/>
                </a:solidFill>
                <a:latin typeface="Helvetica Neue"/>
                <a:ea typeface="Helvetica Neue"/>
                <a:cs typeface="Helvetica Neue"/>
                <a:sym typeface="Helvetica Neue"/>
              </a:rPr>
              <a:t> especially when creating JOIN statements. It’s also crystal clear to the query recipient exactly where information is coming from.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rPr>
              <a:t>EXAMPLE re</a:t>
            </a:r>
            <a:r>
              <a:rPr lang="en-US" baseline="0" dirty="0">
                <a:solidFill>
                  <a:schemeClr val="tx1"/>
                </a:solidFill>
              </a:rPr>
              <a:t> point 1</a:t>
            </a:r>
            <a:r>
              <a:rPr lang="en-US" dirty="0">
                <a:solidFill>
                  <a:schemeClr val="tx1"/>
                </a:solidFill>
              </a:rPr>
              <a:t>: Assume we have a database called cognitir and a table called customers with columns customerid, firstname, lastname, address, and another table called sales with customerid, seminarlocation, seminardates, repeatcustomer). It’s best to specify specific columns by using notation cognitir.customers.customerid and cognitir.sales.seminarlocation, etc.. This way, it is super clear what you are referring to as opposed  to short form notation (if column is unique PostgreSQL does not require you to specify database and table precursor).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0" u="none" strike="noStrike" cap="none" dirty="0">
                <a:solidFill>
                  <a:schemeClr val="dk1"/>
                </a:solidFill>
                <a:latin typeface="Helvetica Neue"/>
                <a:ea typeface="Helvetica Neue"/>
                <a:cs typeface="Helvetica Neue"/>
                <a:sym typeface="Helvetica Neue"/>
              </a:rPr>
              <a:t>Simpler</a:t>
            </a:r>
            <a:r>
              <a:rPr lang="en-US" sz="1200" b="0" i="0" u="none" strike="noStrike" cap="none" baseline="0" dirty="0">
                <a:solidFill>
                  <a:schemeClr val="dk1"/>
                </a:solidFill>
                <a:latin typeface="Helvetica Neue"/>
                <a:ea typeface="Helvetica Neue"/>
                <a:cs typeface="Helvetica Neue"/>
                <a:sym typeface="Helvetica Neue"/>
              </a:rPr>
              <a:t> solutions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a:t>
            </a:r>
            <a:r>
              <a:rPr lang="en-US" i="1" dirty="0">
                <a:solidFill>
                  <a:schemeClr val="tx1"/>
                </a:solidFill>
              </a:rPr>
              <a:t>Many OR statements or IN statement?</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0" u="none" strike="noStrike" cap="none" dirty="0">
                <a:solidFill>
                  <a:schemeClr val="dk1"/>
                </a:solidFill>
                <a:latin typeface="Helvetica Neue"/>
                <a:ea typeface="Helvetica Neue"/>
                <a:cs typeface="Helvetica Neue"/>
                <a:sym typeface="Helvetica Neue"/>
              </a:rPr>
              <a:t>Running Journal</a:t>
            </a:r>
            <a:r>
              <a:rPr lang="en-US" sz="1200" b="0" i="0" u="none" strike="noStrike" cap="none" baseline="0" dirty="0">
                <a:solidFill>
                  <a:schemeClr val="dk1"/>
                </a:solidFill>
                <a:latin typeface="Helvetica Neue"/>
                <a:ea typeface="Helvetica Neue"/>
                <a:cs typeface="Helvetica Neue"/>
                <a:sym typeface="Helvetica Neue"/>
              </a:rPr>
              <a:t> of Errors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a:t>
            </a:r>
            <a:r>
              <a:rPr lang="en-US" dirty="0">
                <a:solidFill>
                  <a:schemeClr val="tx1"/>
                </a:solidFill>
              </a:rPr>
              <a:t>the original query, the error message, and the correct query. </a:t>
            </a:r>
            <a:r>
              <a:rPr lang="en-US" i="1" dirty="0">
                <a:solidFill>
                  <a:schemeClr val="tx1"/>
                </a:solidFill>
              </a:rPr>
              <a:t>Personal “Knowledge Management System”</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i="0" dirty="0">
                <a:solidFill>
                  <a:schemeClr val="tx1"/>
                </a:solidFill>
              </a:rPr>
              <a:t>Right Quer</a:t>
            </a:r>
            <a:r>
              <a:rPr lang="en-US" i="0" baseline="0" dirty="0">
                <a:solidFill>
                  <a:schemeClr val="tx1"/>
                </a:solidFill>
              </a:rPr>
              <a:t>y Tool </a:t>
            </a:r>
            <a:r>
              <a:rPr lang="en-US" i="0" baseline="0" dirty="0">
                <a:solidFill>
                  <a:schemeClr val="tx1"/>
                </a:solidFill>
                <a:sym typeface="Wingdings" panose="05000000000000000000" pitchFamily="2" charset="2"/>
              </a:rPr>
              <a:t> </a:t>
            </a:r>
            <a:r>
              <a:rPr lang="en-US" dirty="0">
                <a:solidFill>
                  <a:schemeClr val="tx1"/>
                </a:solidFill>
              </a:rPr>
              <a:t>Often times, practitioners run a syntactically correct query but it does not work because it is querying the wrong DB!</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i="0" dirty="0">
              <a:solidFill>
                <a:schemeClr val="tx1"/>
              </a:solidFill>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587" name="Shape 58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64600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this course is not supposed to expose every single aspect of SQL – this is not practical. This section is about covering what we and many practitioners deem to be the most important SQL commands. There are obviously more. Always check the documentation for the version you are working with to learn about additional functionality.</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Helvetica Neue"/>
                <a:ea typeface="Helvetica Neue"/>
                <a:cs typeface="Helvetica Neue"/>
                <a:sym typeface="Helvetica Neue"/>
              </a:rPr>
              <a:t>42</a:t>
            </a:fld>
            <a:endParaRPr lang="en-US"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12791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There are definitely other data</a:t>
            </a:r>
            <a:r>
              <a:rPr lang="en-US" sz="1200" b="0" i="0" u="none" strike="noStrike" cap="none" baseline="0" dirty="0">
                <a:solidFill>
                  <a:schemeClr val="dk1"/>
                </a:solidFill>
                <a:latin typeface="Helvetica Neue"/>
                <a:ea typeface="Helvetica Neue"/>
                <a:cs typeface="Helvetica Neue"/>
                <a:sym typeface="Helvetica Neue"/>
              </a:rPr>
              <a:t> types – these are just the most important ones.</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Boolean </a:t>
            </a:r>
            <a:r>
              <a:rPr lang="en-US" sz="1200" b="0" i="0" u="none" strike="noStrike" cap="none" dirty="0">
                <a:solidFill>
                  <a:schemeClr val="dk1"/>
                </a:solidFill>
                <a:latin typeface="Helvetica Neue"/>
                <a:ea typeface="Helvetica Neue"/>
                <a:cs typeface="Helvetica Neue"/>
                <a:sym typeface="Wingdings" panose="05000000000000000000" pitchFamily="2" charset="2"/>
              </a:rPr>
              <a:t> if</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value is unknown, NULL is used. Space = null</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Character(n)  n is the number of characters. Fixed length character string. If string is less than character(n) then postgre will pad with spaces. If more, postgre will return an error. All strings are the same length. This is to ensure that users doesn’t enter in string that does not belong in that column</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Character varying (n)  Variable-length character string. if string is less – no space padding. Often used with a customer or employee name.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Integer  signed 4 byte integer</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Serial  autoincrementing 4-byte integer. Numbers are unique to each row. Main use could be for a PRIMARY KEY (discussed later)</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Double Precision  double precision floating-point number (8 bytes)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Timestamp [p]  date and time (no time zone). P is related to precision (number of total digits)</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TALKING</a:t>
            </a:r>
            <a:r>
              <a:rPr lang="en-US" sz="1200" b="0" i="0" u="none" strike="noStrike" cap="none" baseline="0" dirty="0">
                <a:solidFill>
                  <a:schemeClr val="dk1"/>
                </a:solidFill>
                <a:latin typeface="Helvetica Neue"/>
                <a:ea typeface="Helvetica Neue"/>
                <a:cs typeface="Helvetica Neue"/>
                <a:sym typeface="Helvetica Neue"/>
              </a:rPr>
              <a:t> POINTS:</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Explain parts of SQL queries </a:t>
            </a:r>
            <a:r>
              <a:rPr lang="en-US" sz="1200" b="0" i="0" u="none" strike="noStrike" cap="none" dirty="0">
                <a:solidFill>
                  <a:schemeClr val="dk1"/>
                </a:solidFill>
                <a:latin typeface="Helvetica Neue"/>
                <a:ea typeface="Helvetica Neue"/>
                <a:cs typeface="Helvetica Neue"/>
                <a:sym typeface="Wingdings" panose="05000000000000000000" pitchFamily="2" charset="2"/>
              </a:rPr>
              <a:t> </a:t>
            </a:r>
            <a:r>
              <a:rPr lang="en-US" sz="1200" b="0" i="0" u="none" strike="noStrike" cap="none" dirty="0">
                <a:solidFill>
                  <a:schemeClr val="dk1"/>
                </a:solidFill>
                <a:latin typeface="Helvetica Neue"/>
                <a:ea typeface="Helvetica Neue"/>
                <a:cs typeface="Helvetica Neue"/>
                <a:sym typeface="Helvetica Neue"/>
              </a:rPr>
              <a:t>helpful when handing off a project or collaborating with others – so they have an idea of what you are doing.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You know you are commenting if you see the font of comment area change to a consistent color.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44</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Do a quick overview of </a:t>
            </a:r>
            <a:r>
              <a:rPr lang="en-US" sz="1200" b="0" i="0" u="none" strike="noStrike" cap="none" dirty="0" err="1">
                <a:solidFill>
                  <a:schemeClr val="dk1"/>
                </a:solidFill>
                <a:latin typeface="Helvetica Neue"/>
                <a:ea typeface="Helvetica Neue"/>
                <a:cs typeface="Helvetica Neue"/>
                <a:sym typeface="Helvetica Neue"/>
              </a:rPr>
              <a:t>pgadmin</a:t>
            </a:r>
            <a:r>
              <a:rPr lang="en-US" sz="1200" b="0" i="0" u="none" strike="noStrike" cap="none" dirty="0">
                <a:solidFill>
                  <a:schemeClr val="dk1"/>
                </a:solidFill>
                <a:latin typeface="Helvetica Neue"/>
                <a:ea typeface="Helvetica Neue"/>
                <a:cs typeface="Helvetica Neue"/>
                <a:sym typeface="Helvetica Neue"/>
              </a:rPr>
              <a:t> 4 – show how to use query tool, execute a simple query, where tables/servers/ properties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lvl="1" indent="-342900">
              <a:spcBef>
                <a:spcPts val="0"/>
              </a:spcBef>
              <a:buFont typeface="Arial"/>
              <a:buChar char="•"/>
            </a:pPr>
            <a:r>
              <a:rPr lang="en-US" sz="1200" b="0" i="0" u="none" strike="noStrike" cap="none" dirty="0">
                <a:solidFill>
                  <a:schemeClr val="dk1"/>
                </a:solidFill>
                <a:latin typeface="Helvetica Neue"/>
                <a:ea typeface="Helvetica Neue"/>
                <a:cs typeface="Helvetica Neue"/>
                <a:sym typeface="Helvetica Neue"/>
              </a:rPr>
              <a:t>Result set </a:t>
            </a:r>
            <a:r>
              <a:rPr lang="en-US" sz="1200" b="0" i="0" u="none" strike="noStrike" cap="none" dirty="0">
                <a:solidFill>
                  <a:schemeClr val="dk1"/>
                </a:solidFill>
                <a:latin typeface="Helvetica Neue"/>
                <a:ea typeface="Helvetica Neue"/>
                <a:cs typeface="Helvetica Neue"/>
                <a:sym typeface="Wingdings" panose="05000000000000000000" pitchFamily="2" charset="2"/>
              </a:rPr>
              <a:t> </a:t>
            </a:r>
            <a:r>
              <a:rPr lang="en-US" dirty="0"/>
              <a:t>This is really just a fancy way of saying “results table”.</a:t>
            </a:r>
          </a:p>
          <a:p>
            <a:pPr lvl="2" indent="-342900">
              <a:spcBef>
                <a:spcPts val="0"/>
              </a:spcBef>
              <a:buFont typeface="Arial"/>
              <a:buChar char="•"/>
            </a:pPr>
            <a:r>
              <a:rPr lang="en-US" dirty="0"/>
              <a:t>A SELECT will return relevant rows based on the query specifications and columns.</a:t>
            </a:r>
          </a:p>
          <a:p>
            <a:pPr lvl="2" indent="-342900">
              <a:spcBef>
                <a:spcPts val="0"/>
              </a:spcBef>
              <a:buFont typeface="Arial"/>
              <a:buChar char="•"/>
            </a:pPr>
            <a:r>
              <a:rPr lang="en-US" dirty="0"/>
              <a:t>Automatically closed when query is rerun or another query is run.</a:t>
            </a:r>
          </a:p>
          <a:p>
            <a:pPr lvl="2" indent="-342900">
              <a:spcBef>
                <a:spcPts val="0"/>
              </a:spcBef>
              <a:buFont typeface="Arial"/>
              <a:buChar char="•"/>
            </a:pPr>
            <a:r>
              <a:rPr lang="en-US" dirty="0"/>
              <a:t>Need to save as a view or a new table if you want those results again.</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Why firs</a:t>
            </a:r>
            <a:r>
              <a:rPr lang="en-US" sz="1200" b="0" i="0" u="none" strike="noStrike" cap="none" baseline="0" dirty="0">
                <a:solidFill>
                  <a:schemeClr val="dk1"/>
                </a:solidFill>
                <a:latin typeface="Helvetica Neue"/>
                <a:ea typeface="Helvetica Neue"/>
                <a:cs typeface="Helvetica Neue"/>
                <a:sym typeface="Helvetica Neue"/>
              </a:rPr>
              <a:t>t query you should run?  S</a:t>
            </a:r>
            <a:r>
              <a:rPr lang="en-US" dirty="0"/>
              <a:t>o you can visually see what columns exist, types of data you are dealing with, and relationships among columns across tables in your database.</a:t>
            </a:r>
            <a:endParaRPr lang="en-US"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100000"/>
              <a:buFont typeface="Arial"/>
              <a:buNone/>
            </a:pPr>
            <a:r>
              <a:rPr lang="en-US" dirty="0"/>
              <a:t>Asterisk = everything.</a:t>
            </a:r>
          </a:p>
          <a:p>
            <a:pPr lvl="1" indent="-342900">
              <a:spcBef>
                <a:spcPts val="0"/>
              </a:spcBef>
              <a:buFont typeface="Arial"/>
              <a:buChar char="•"/>
            </a:pPr>
            <a:r>
              <a:rPr lang="en-US" dirty="0"/>
              <a:t>Otherwise, replace asterisk with specific columns that you want separated by comma.</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Helvetica Neue"/>
              <a:ea typeface="Helvetica Neue"/>
              <a:cs typeface="Helvetica Neue"/>
              <a:sym typeface="Helvetica Neue"/>
            </a:endParaRPr>
          </a:p>
        </p:txBody>
      </p:sp>
      <p:sp>
        <p:nvSpPr>
          <p:cNvPr id="127" name="Shape 127"/>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Tell students this might take a few</a:t>
            </a:r>
            <a:r>
              <a:rPr lang="en-US" sz="1200" b="0" i="0" u="none" strike="noStrike" cap="none" baseline="0" dirty="0">
                <a:solidFill>
                  <a:schemeClr val="dk1"/>
                </a:solidFill>
                <a:latin typeface="Helvetica Neue"/>
                <a:ea typeface="Helvetica Neue"/>
                <a:cs typeface="Helvetica Neue"/>
                <a:sym typeface="Helvetica Neue"/>
              </a:rPr>
              <a:t> more minutes as we are pulling a great deal of information – be patient!</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SKIP THESE QUERIES – tell students they can run this later. Just additional functionality. AS will be introduced later.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Do these queries in class so they can see it – “I do.”</a:t>
            </a:r>
          </a:p>
          <a:p>
            <a:pPr marL="228600" marR="0" lvl="0" indent="-228600" algn="l" rtl="0">
              <a:lnSpc>
                <a:spcPct val="100000"/>
              </a:lnSpc>
              <a:spcBef>
                <a:spcPts val="0"/>
              </a:spcBef>
              <a:spcAft>
                <a:spcPts val="0"/>
              </a:spcAft>
              <a:buClr>
                <a:schemeClr val="dk1"/>
              </a:buClr>
              <a:buSzPct val="25000"/>
              <a:buFont typeface="Helvetica Neue"/>
              <a:buAutoNum type="arabicPeriod"/>
            </a:pPr>
            <a:r>
              <a:rPr lang="en-US" sz="1200" b="0" i="0" u="none" strike="noStrike" cap="none" baseline="0" dirty="0">
                <a:solidFill>
                  <a:schemeClr val="dk1"/>
                </a:solidFill>
                <a:latin typeface="Helvetica Neue"/>
                <a:ea typeface="Helvetica Neue"/>
                <a:cs typeface="Helvetica Neue"/>
                <a:sym typeface="Helvetica Neue"/>
              </a:rPr>
              <a:t>This renames the price column to house_cost. This comes in handy when the column names are not very intuitive or if they are very long and you want to shorten them in a rather long and complex query.</a:t>
            </a:r>
          </a:p>
          <a:p>
            <a:pPr marL="228600" marR="0" lvl="0" indent="-228600" algn="l" rtl="0">
              <a:lnSpc>
                <a:spcPct val="100000"/>
              </a:lnSpc>
              <a:spcBef>
                <a:spcPts val="0"/>
              </a:spcBef>
              <a:spcAft>
                <a:spcPts val="0"/>
              </a:spcAft>
              <a:buClr>
                <a:schemeClr val="dk1"/>
              </a:buClr>
              <a:buSzPct val="25000"/>
              <a:buFont typeface="Helvetica Neue"/>
              <a:buAutoNum type="arabicPeriod"/>
            </a:pPr>
            <a:r>
              <a:rPr lang="en-US" sz="1200" b="0" i="0" u="none" strike="noStrike" cap="none" baseline="0" dirty="0">
                <a:solidFill>
                  <a:schemeClr val="dk1"/>
                </a:solidFill>
                <a:latin typeface="Helvetica Neue"/>
                <a:ea typeface="Helvetica Neue"/>
                <a:cs typeface="Helvetica Neue"/>
                <a:sym typeface="Helvetica Neue"/>
              </a:rPr>
              <a:t>This returns the house_id column and adds together sqft_lot and sqft_above to create a new column called value. You can also add columns across tables, but you have to make sure to specify the table: table_name.column_name and in the FROM you have to include all tables that you are using. Why is the a helpful tool? Perhaps you need to create a unique identifier. So adding together a day, month, and year could return a unique ID number that could be used for some business purpose. Or, in this real estate example, may the size of the lot and above part of the house are key value drivers for price, so we want to see the houses that have the largest lot and above part of house values as one summation.</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21" name="Shape 32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If no ORDER </a:t>
            </a:r>
            <a:r>
              <a:rPr lang="en-US" sz="1200" b="0" i="0" u="none" strike="noStrike" cap="none" baseline="0" dirty="0">
                <a:solidFill>
                  <a:schemeClr val="dk1"/>
                </a:solidFill>
                <a:latin typeface="Helvetica Neue"/>
                <a:ea typeface="Helvetica Neue"/>
                <a:cs typeface="Helvetica Neue"/>
                <a:sym typeface="Helvetica Neue"/>
              </a:rPr>
              <a:t>BY is used then it returns the first x amount based on whatever was inputted into the database (based on the entry/input of the data). That’s what happened in our example. In this example, we selected the first 10 latitude and longitudes – no order specified.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114300" marR="0" lvl="1" indent="0" algn="l" defTabSz="914400" rtl="0" eaLnBrk="1" fontAlgn="auto" latinLnBrk="0" hangingPunct="1">
              <a:lnSpc>
                <a:spcPct val="100000"/>
              </a:lnSpc>
              <a:spcBef>
                <a:spcPts val="0"/>
              </a:spcBef>
              <a:spcAft>
                <a:spcPts val="0"/>
              </a:spcAft>
              <a:buClrTx/>
              <a:buSzTx/>
              <a:buFont typeface="Arial"/>
              <a:buNone/>
              <a:tabLst/>
              <a:defRPr/>
            </a:pPr>
            <a:r>
              <a:rPr lang="en-US" sz="1200" b="0" i="1" u="none" strike="noStrike" cap="none" baseline="0" dirty="0">
                <a:solidFill>
                  <a:schemeClr val="dk1"/>
                </a:solidFill>
                <a:latin typeface="Helvetica Neue"/>
                <a:sym typeface="Helvetica Neue"/>
              </a:rPr>
              <a:t>Limit </a:t>
            </a:r>
            <a:r>
              <a:rPr lang="en-US" sz="1200" b="0" i="1" u="none" strike="noStrike" cap="none" baseline="0" dirty="0">
                <a:solidFill>
                  <a:schemeClr val="dk1"/>
                </a:solidFill>
                <a:latin typeface="Helvetica Neue"/>
                <a:sym typeface="Wingdings" panose="05000000000000000000" pitchFamily="2" charset="2"/>
              </a:rPr>
              <a:t> </a:t>
            </a:r>
            <a:r>
              <a:rPr lang="en-US" i="1" dirty="0">
                <a:solidFill>
                  <a:schemeClr val="tx1"/>
                </a:solidFill>
              </a:rPr>
              <a:t>Very helpful if your table has an extremely large amount of rows.</a:t>
            </a:r>
            <a:endParaRPr lang="en-US" sz="1200" b="0" i="0" u="none" strike="noStrike" cap="none" baseline="0" dirty="0">
              <a:solidFill>
                <a:schemeClr val="dk1"/>
              </a:solidFill>
              <a:latin typeface="Helvetica Neue"/>
              <a:sym typeface="Helvetica Neue"/>
            </a:endParaRPr>
          </a:p>
          <a:p>
            <a:pPr marL="114300" lvl="1" indent="0">
              <a:spcBef>
                <a:spcPts val="0"/>
              </a:spcBef>
              <a:buFont typeface="Arial"/>
              <a:buNone/>
            </a:pPr>
            <a:endParaRPr lang="en-US" sz="1200" b="0" i="0" u="none" strike="noStrike" cap="none" baseline="0" dirty="0">
              <a:solidFill>
                <a:schemeClr val="dk1"/>
              </a:solidFill>
              <a:latin typeface="Helvetica Neue"/>
              <a:sym typeface="Helvetica Neue"/>
            </a:endParaRPr>
          </a:p>
          <a:p>
            <a:pPr marL="114300" lvl="1" indent="0">
              <a:spcBef>
                <a:spcPts val="0"/>
              </a:spcBef>
              <a:buFont typeface="Arial"/>
              <a:buNone/>
            </a:pPr>
            <a:r>
              <a:rPr lang="en-US" i="1" dirty="0">
                <a:solidFill>
                  <a:schemeClr val="tx1"/>
                </a:solidFill>
              </a:rPr>
              <a:t>Limit </a:t>
            </a:r>
            <a:r>
              <a:rPr lang="en-US" i="1" dirty="0">
                <a:solidFill>
                  <a:schemeClr val="tx1"/>
                </a:solidFill>
                <a:sym typeface="Wingdings" panose="05000000000000000000" pitchFamily="2" charset="2"/>
              </a:rPr>
              <a:t> </a:t>
            </a:r>
            <a:r>
              <a:rPr lang="en-US" i="1" dirty="0">
                <a:solidFill>
                  <a:schemeClr val="tx1"/>
                </a:solidFill>
              </a:rPr>
              <a:t>Often used with SELECT * to understand “column contents”.</a:t>
            </a:r>
          </a:p>
          <a:p>
            <a:pPr marL="114300" lvl="1" indent="0">
              <a:spcBef>
                <a:spcPts val="0"/>
              </a:spcBef>
              <a:buFont typeface="Arial"/>
              <a:buNone/>
            </a:pPr>
            <a:endParaRPr lang="en-US" i="1" dirty="0">
              <a:solidFill>
                <a:schemeClr val="tx1"/>
              </a:solidFill>
            </a:endParaRPr>
          </a:p>
          <a:p>
            <a:pPr marL="114300" lvl="1" indent="0">
              <a:spcBef>
                <a:spcPts val="0"/>
              </a:spcBef>
              <a:buFont typeface="Arial"/>
              <a:buNone/>
            </a:pPr>
            <a:r>
              <a:rPr lang="en-US" i="1" dirty="0">
                <a:solidFill>
                  <a:schemeClr val="tx1"/>
                </a:solidFill>
              </a:rPr>
              <a:t>Limit</a:t>
            </a:r>
            <a:r>
              <a:rPr lang="en-US" i="1" baseline="0" dirty="0">
                <a:solidFill>
                  <a:schemeClr val="tx1"/>
                </a:solidFill>
              </a:rPr>
              <a:t> </a:t>
            </a:r>
            <a:r>
              <a:rPr lang="en-US" i="1" baseline="0" dirty="0">
                <a:solidFill>
                  <a:schemeClr val="tx1"/>
                </a:solidFill>
                <a:sym typeface="Wingdings" panose="05000000000000000000" pitchFamily="2" charset="2"/>
              </a:rPr>
              <a:t> </a:t>
            </a:r>
            <a:r>
              <a:rPr lang="en-US" i="1" dirty="0">
                <a:solidFill>
                  <a:schemeClr val="tx1"/>
                </a:solidFill>
              </a:rPr>
              <a:t>Often used with ORDER BY (covered shortly) to get “top x number” or “worst x number” of a column.</a:t>
            </a:r>
          </a:p>
          <a:p>
            <a:pPr marL="114300" lvl="1" indent="0">
              <a:spcBef>
                <a:spcPts val="0"/>
              </a:spcBef>
              <a:buFont typeface="Arial"/>
              <a:buNone/>
            </a:pPr>
            <a:endParaRPr lang="en-US" i="1" dirty="0">
              <a:solidFill>
                <a:schemeClr val="tx1"/>
              </a:solidFill>
            </a:endParaRPr>
          </a:p>
          <a:p>
            <a:pPr marL="114300" lvl="1" indent="0">
              <a:spcBef>
                <a:spcPts val="0"/>
              </a:spcBef>
              <a:buFont typeface="Arial"/>
              <a:buNone/>
            </a:pPr>
            <a:r>
              <a:rPr lang="en-US" i="1" dirty="0">
                <a:solidFill>
                  <a:schemeClr val="tx1"/>
                </a:solidFill>
              </a:rPr>
              <a:t>Limit</a:t>
            </a:r>
            <a:r>
              <a:rPr lang="en-US" i="1" baseline="0" dirty="0">
                <a:solidFill>
                  <a:schemeClr val="tx1"/>
                </a:solidFill>
              </a:rPr>
              <a:t> </a:t>
            </a:r>
            <a:r>
              <a:rPr lang="en-US" i="1" baseline="0" dirty="0">
                <a:solidFill>
                  <a:schemeClr val="tx1"/>
                </a:solidFill>
                <a:sym typeface="Wingdings" panose="05000000000000000000" pitchFamily="2" charset="2"/>
              </a:rPr>
              <a:t> can be used with another SQL function called OFFSET to skip a certain number of rows first. </a:t>
            </a:r>
            <a:endParaRPr lang="en-US" i="1" dirty="0">
              <a:solidFill>
                <a:schemeClr val="tx1"/>
              </a:solidFill>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a:t>
            </a:r>
            <a:r>
              <a:rPr lang="en-US" sz="1200" b="0" i="0" u="none" strike="noStrike" cap="none" baseline="0" dirty="0">
                <a:solidFill>
                  <a:schemeClr val="dk1"/>
                </a:solidFill>
                <a:latin typeface="Helvetica Neue"/>
                <a:ea typeface="Helvetica Neue"/>
                <a:cs typeface="Helvetica Neue"/>
                <a:sym typeface="Helvetica Neue"/>
              </a:rPr>
              <a:t> query returns 21,436. This means that there are 21,436 zipcodes entered in (not including NULL).</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about if I want distinct zip codes?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Stay tuned! We are about to talk about this!</a:t>
            </a: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54</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rPr>
              <a:t>Can be used with GROUP BY (covered later) to assess how many groups do you have and how many are in each group (COUNT).</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a:t>
            </a:r>
            <a:r>
              <a:rPr lang="en-US" sz="1200" b="0" i="0" u="none" strike="noStrike" cap="none" baseline="0" dirty="0">
                <a:solidFill>
                  <a:schemeClr val="dk1"/>
                </a:solidFill>
                <a:latin typeface="Helvetica Neue"/>
                <a:ea typeface="Helvetica Neue"/>
                <a:cs typeface="Helvetica Neue"/>
                <a:sym typeface="Helvetica Neue"/>
              </a:rPr>
              <a:t> query returns 70. This means that there are 70 distinct zipcodes (not including NULL values) in our table. Imagine how powerful the combo of COUNT and DISTINCT can be in answering certain business questions. Notice the difference between this query and the one before – subtle but important.</a:t>
            </a: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rPr>
              <a:t>Can be used with LIMIT to find out “largest” and “smallest” values in a column.</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rPr>
              <a:t>If you do not specify ASC or DESC, </a:t>
            </a:r>
            <a:r>
              <a:rPr lang="en-US" b="1" dirty="0">
                <a:solidFill>
                  <a:schemeClr val="tx1"/>
                </a:solidFill>
              </a:rPr>
              <a:t>ASC </a:t>
            </a:r>
            <a:r>
              <a:rPr lang="en-US" dirty="0">
                <a:solidFill>
                  <a:schemeClr val="tx1"/>
                </a:solidFill>
              </a:rPr>
              <a:t>is </a:t>
            </a:r>
            <a:r>
              <a:rPr lang="en-US" b="1" dirty="0">
                <a:solidFill>
                  <a:schemeClr val="tx1"/>
                </a:solidFill>
              </a:rPr>
              <a:t>default </a:t>
            </a:r>
            <a:r>
              <a:rPr lang="en-US" dirty="0">
                <a:solidFill>
                  <a:schemeClr val="tx1"/>
                </a:solidFill>
              </a:rPr>
              <a:t>choice.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a:t>
            </a:r>
            <a:r>
              <a:rPr lang="en-US" sz="1200" b="0" i="0" u="none" strike="noStrike" cap="none" baseline="0" dirty="0">
                <a:solidFill>
                  <a:schemeClr val="dk1"/>
                </a:solidFill>
                <a:latin typeface="Helvetica Neue"/>
                <a:ea typeface="Helvetica Neue"/>
                <a:cs typeface="Helvetica Neue"/>
                <a:sym typeface="Helvetica Neue"/>
              </a:rPr>
              <a:t> query returns all the unique zipcodes in ascending order (default). If I want descending order, I would specify DESC.</a:t>
            </a: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Mention</a:t>
            </a:r>
            <a:r>
              <a:rPr lang="en-US" sz="1200" b="0" i="0" u="none" strike="noStrike" cap="none" baseline="0" dirty="0">
                <a:solidFill>
                  <a:schemeClr val="dk1"/>
                </a:solidFill>
                <a:latin typeface="Helvetica Neue"/>
                <a:ea typeface="Helvetica Neue"/>
                <a:cs typeface="Helvetica Neue"/>
                <a:sym typeface="Helvetica Neue"/>
              </a:rPr>
              <a:t> this will make more sense in just a bit when we discuss WHERE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Show example of single vs double quote on board</a:t>
            </a: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a:t>
            </a:r>
            <a:r>
              <a:rPr lang="en-US" sz="1200" b="0" i="0" u="none" strike="noStrike" cap="none" baseline="0" dirty="0">
                <a:solidFill>
                  <a:schemeClr val="dk1"/>
                </a:solidFill>
                <a:latin typeface="Helvetica Neue"/>
                <a:ea typeface="Helvetica Neue"/>
                <a:cs typeface="Helvetica Neue"/>
                <a:sym typeface="Helvetica Neue"/>
              </a:rPr>
              <a:t> STUDENTS: What’s another way you could have structured this query using operators?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a:t>
            </a:r>
          </a:p>
          <a:p>
            <a:r>
              <a:rPr lang="en-US" sz="1200" dirty="0">
                <a:latin typeface="Consolas"/>
                <a:cs typeface="Consolas"/>
              </a:rPr>
              <a:t>SELECT house_id,yr_renovated</a:t>
            </a:r>
          </a:p>
          <a:p>
            <a:r>
              <a:rPr lang="en-US" sz="1200" dirty="0">
                <a:latin typeface="Consolas"/>
                <a:cs typeface="Consolas"/>
              </a:rPr>
              <a:t>FROM build_info</a:t>
            </a:r>
          </a:p>
          <a:p>
            <a:r>
              <a:rPr lang="en-US" sz="1200" dirty="0">
                <a:latin typeface="Consolas"/>
                <a:cs typeface="Consolas"/>
              </a:rPr>
              <a:t>WHERE yr_renovated &gt; 0;</a:t>
            </a:r>
          </a:p>
          <a:p>
            <a:r>
              <a:rPr lang="en-US" sz="1200" dirty="0">
                <a:latin typeface="Consolas"/>
                <a:cs typeface="Consolas"/>
              </a:rPr>
              <a:t>Why?</a:t>
            </a:r>
            <a:r>
              <a:rPr lang="en-US" sz="1200" baseline="0" dirty="0">
                <a:latin typeface="Consolas"/>
                <a:cs typeface="Consolas"/>
              </a:rPr>
              <a:t> Because non-renovated homes are given a value of 0. I noticed this when I “studied” the table in the SELECT * step.</a:t>
            </a:r>
            <a:endParaRPr lang="tr-TR" sz="1200" dirty="0">
              <a:latin typeface="Consolas"/>
              <a:cs typeface="Consolas"/>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a:t>
            </a:r>
            <a:r>
              <a:rPr lang="en-US" sz="1200" b="0" i="0" u="none" strike="noStrike" cap="none" baseline="0" dirty="0">
                <a:solidFill>
                  <a:schemeClr val="dk1"/>
                </a:solidFill>
                <a:latin typeface="Helvetica Neue"/>
                <a:ea typeface="Helvetica Neue"/>
                <a:cs typeface="Helvetica Neue"/>
                <a:sym typeface="Helvetica Neue"/>
              </a:rPr>
              <a:t> What do you think this query will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Return all the house IDS and yrs renovated for those houses that are not between 2008  and 2010 but are renovated (!= 0 part).</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Remember, 0 = not renovated given how our database administrator set up this database.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Often used with subqueries too. So, subquery would replace the value in IN statement. (covered later).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Why use IN instead of a bunch of OR statements?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Readability and speed of execution. IN is much easier to read than a series of OR statements. And, an IN statement is executed much more quickly than a series of OR statements.</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This query returns house IDs and yr_renovated for houses that were renovated in 1991, 2002, 2008, and 2010. As we said, a bunch of OR statements.</a:t>
            </a:r>
            <a:endParaRPr lang="en-US"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sym typeface="Wingdings" panose="05000000000000000000" pitchFamily="2" charset="2"/>
              </a:rPr>
              <a:t>Both wildcards can be used in beginning, middle, or end of a string</a:t>
            </a:r>
            <a:r>
              <a:rPr lang="en-US" baseline="0" dirty="0">
                <a:solidFill>
                  <a:schemeClr val="tx1"/>
                </a:solidFill>
                <a:sym typeface="Wingdings" panose="05000000000000000000" pitchFamily="2" charset="2"/>
              </a:rPr>
              <a:t> test</a:t>
            </a:r>
            <a:r>
              <a:rPr lang="en-US" dirty="0">
                <a:solidFill>
                  <a:schemeClr val="tx1"/>
                </a:solidFill>
                <a:sym typeface="Wingdings" panose="05000000000000000000" pitchFamily="2" charset="2"/>
              </a:rPr>
              <a:t>.</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Maybe show</a:t>
            </a:r>
            <a:r>
              <a:rPr lang="en-US" sz="1200" b="0" i="0" u="none" strike="noStrike" cap="none" baseline="0" dirty="0">
                <a:solidFill>
                  <a:schemeClr val="dk1"/>
                </a:solidFill>
                <a:latin typeface="Helvetica Neue"/>
                <a:ea typeface="Helvetica Neue"/>
                <a:cs typeface="Helvetica Neue"/>
                <a:sym typeface="Helvetica Neue"/>
              </a:rPr>
              <a:t> a quick LIKE/ILIKE example via Pagila.</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4" name="Shape 34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Instructors will copy and paste this into </a:t>
            </a:r>
            <a:r>
              <a:rPr lang="en-US" sz="1200" b="0" i="0" u="none" strike="noStrike" cap="none" dirty="0" err="1">
                <a:solidFill>
                  <a:schemeClr val="dk1"/>
                </a:solidFill>
                <a:latin typeface="Helvetica Neue"/>
                <a:ea typeface="Helvetica Neue"/>
                <a:cs typeface="Helvetica Neue"/>
                <a:sym typeface="Helvetica Neue"/>
              </a:rPr>
              <a:t>pgadmin</a:t>
            </a:r>
            <a:r>
              <a:rPr lang="en-US" sz="1200" b="0" i="0" u="none" strike="noStrike" cap="none" dirty="0">
                <a:solidFill>
                  <a:schemeClr val="dk1"/>
                </a:solidFill>
                <a:latin typeface="Helvetica Neue"/>
                <a:ea typeface="Helvetica Neue"/>
                <a:cs typeface="Helvetica Neue"/>
                <a:sym typeface="Helvetica Neue"/>
              </a:rPr>
              <a:t>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a:t>
            </a:r>
            <a:r>
              <a:rPr lang="en-US" sz="1200" b="0" i="0" u="none" strike="noStrike" cap="none" baseline="0" dirty="0">
                <a:solidFill>
                  <a:schemeClr val="dk1"/>
                </a:solidFill>
                <a:latin typeface="Helvetica Neue"/>
                <a:ea typeface="Helvetica Neue"/>
                <a:cs typeface="Helvetica Neue"/>
                <a:sym typeface="Helvetica Neue"/>
              </a:rPr>
              <a:t>  What do you think the first query will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Query 1 </a:t>
            </a:r>
            <a:r>
              <a:rPr lang="en-US" sz="1200" b="0" i="0" u="none" strike="noStrike" cap="none" dirty="0">
                <a:solidFill>
                  <a:schemeClr val="dk1"/>
                </a:solidFill>
                <a:latin typeface="Helvetica Neue"/>
                <a:ea typeface="Helvetica Neue"/>
                <a:cs typeface="Helvetica Neue"/>
                <a:sym typeface="Wingdings" panose="05000000000000000000" pitchFamily="2" charset="2"/>
              </a:rPr>
              <a:t> returns the</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house_ids for the houses built on and after 1940 and sorts it in ascending order. </a:t>
            </a: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Run it in class</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a:t>
            </a:r>
            <a:r>
              <a:rPr lang="en-US" sz="1200" b="0" i="0" u="none" strike="noStrike" cap="none" baseline="0" dirty="0">
                <a:solidFill>
                  <a:schemeClr val="dk1"/>
                </a:solidFill>
                <a:latin typeface="Helvetica Neue"/>
                <a:ea typeface="Helvetica Neue"/>
                <a:cs typeface="Helvetica Neue"/>
                <a:sym typeface="Helvetica Neue"/>
              </a:rPr>
              <a:t>  What do you think the second query will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Query 2 </a:t>
            </a:r>
            <a:r>
              <a:rPr lang="en-US" sz="1200" b="0" i="0" u="none" strike="noStrike" cap="none" dirty="0">
                <a:solidFill>
                  <a:schemeClr val="dk1"/>
                </a:solidFill>
                <a:latin typeface="Helvetica Neue"/>
                <a:ea typeface="Helvetica Neue"/>
                <a:cs typeface="Helvetica Neue"/>
                <a:sym typeface="Wingdings" panose="05000000000000000000" pitchFamily="2" charset="2"/>
              </a:rPr>
              <a:t> returns the</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house_ids for houses that have between 2 and 4 bedrooms, have more than 1.5 bathrooms, and are in a condition of 3 and 4. </a:t>
            </a: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Run it in class.</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a:t>
            </a:r>
            <a:r>
              <a:rPr lang="en-US" sz="1200" b="0" i="0" u="none" strike="noStrike" cap="none" baseline="0" dirty="0">
                <a:solidFill>
                  <a:schemeClr val="dk1"/>
                </a:solidFill>
                <a:latin typeface="Helvetica Neue"/>
                <a:ea typeface="Helvetica Neue"/>
                <a:cs typeface="Helvetica Neue"/>
                <a:sym typeface="Helvetica Neue"/>
              </a:rPr>
              <a:t>  What do you think the third query will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Query 3 </a:t>
            </a:r>
            <a:r>
              <a:rPr lang="en-US" sz="1200" b="0" i="0" u="none" strike="noStrike" cap="none" dirty="0">
                <a:solidFill>
                  <a:schemeClr val="dk1"/>
                </a:solidFill>
                <a:latin typeface="Helvetica Neue"/>
                <a:ea typeface="Helvetica Neue"/>
                <a:cs typeface="Helvetica Neue"/>
                <a:sym typeface="Wingdings" panose="05000000000000000000" pitchFamily="2" charset="2"/>
              </a:rPr>
              <a:t> returns an error!</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Why? Because house_id is a numeric data type. Wildcards work on strings! </a:t>
            </a: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Run this in class.</a:t>
            </a:r>
            <a:endParaRPr lang="en-US" sz="1200" b="0" i="0"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ASK STUDENTS: So, what’s alternate way to achieve the intended outcome for Query 3?</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ANSWER: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SELECT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FROM location_table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WHERE house_id BETWEEN 8999999999 and 10999999999;</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Or could use greater than or less than. Again, this works because house_id is a numeric data type.</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45" name="Shape 34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973659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Mention</a:t>
            </a:r>
            <a:r>
              <a:rPr lang="en-US" baseline="0" dirty="0"/>
              <a:t> to class the </a:t>
            </a:r>
            <a:r>
              <a:rPr lang="en-US" dirty="0">
                <a:solidFill>
                  <a:srgbClr val="FF0000"/>
                </a:solidFill>
              </a:rPr>
              <a:t>this course does not go into database creation and adminstration. These are advanced concepts and unless you are working at a very small company or in a purely data analyst role, you will more than likely have a database administrator who does this for you. </a:t>
            </a:r>
            <a:endParaRPr dirty="0"/>
          </a:p>
        </p:txBody>
      </p:sp>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Potential question: Why was 3 and 10 brought</a:t>
            </a:r>
            <a:r>
              <a:rPr lang="en-US" sz="1200" b="0" i="0" u="none" strike="noStrike" cap="none" baseline="0" dirty="0">
                <a:solidFill>
                  <a:schemeClr val="dk1"/>
                </a:solidFill>
                <a:latin typeface="Helvetica Neue"/>
                <a:ea typeface="Helvetica Neue"/>
                <a:cs typeface="Helvetica Neue"/>
                <a:sym typeface="Helvetica Neue"/>
              </a:rPr>
              <a:t> in?</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Because BETWEEN is inclusive.</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 Why ILIKE?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a:t>
            </a:r>
            <a:r>
              <a:rPr lang="en-US" sz="1200" b="0" i="0" u="none" strike="noStrike" cap="none" baseline="0" dirty="0">
                <a:solidFill>
                  <a:schemeClr val="dk1"/>
                </a:solidFill>
                <a:latin typeface="Helvetica Neue"/>
                <a:ea typeface="Helvetica Neue"/>
                <a:cs typeface="Helvetica Neue"/>
                <a:sym typeface="Helvetica Neue"/>
              </a:rPr>
              <a:t> Because it is case-insensitive. If caps is not important, this better ensures we capture all the instances of awe-inspiring.</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0" u="none" strike="noStrike" cap="none" baseline="0" dirty="0">
                <a:solidFill>
                  <a:schemeClr val="dk1"/>
                </a:solidFill>
                <a:latin typeface="Helvetica Neue"/>
                <a:ea typeface="Helvetica Neue"/>
                <a:cs typeface="Helvetica Neue"/>
                <a:sym typeface="Helvetica Neue"/>
              </a:rPr>
              <a:t>Also, notice the single quotes – double quotes doesn’t work (unlike Python and other programming languages). You need to start noticing and internalizing these subtleties.</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SIMILAR TO is used for multiple pattern matching. Can also use ILIKE in combo with ORs.</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The bigger learning here is that you won’t know how to do everything in SQL after this course – even reading data. That’s because there are so many different functions. But, the answer is written and between SQL and PostgreSQL support websites, there is a very strong chance that someone somewhere has tried to do what you are trying to do. So, Google search and read through answers and try things out! You won’t break your computer (most of the time)! The truth is that is exactly how we structured this problem. None of us had done this before in practice.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74</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SIMILAR TO is used for multiple pattern matching. Can also use ILIKE in combo with ORs. But,</a:t>
            </a:r>
            <a:r>
              <a:rPr lang="en-US" sz="1200" b="0" i="0" u="none" strike="noStrike" cap="none" baseline="0" dirty="0">
                <a:solidFill>
                  <a:schemeClr val="dk1"/>
                </a:solidFill>
                <a:latin typeface="Helvetica Neue"/>
                <a:ea typeface="Helvetica Neue"/>
                <a:cs typeface="Helvetica Neue"/>
                <a:sym typeface="Helvetica Neue"/>
              </a:rPr>
              <a:t> SIMILAR TO is simpler and therefore more superior.</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The bigger learning here is that you won’t know how to do everything in SQL after this course – even reading data. And, there are multiple ways to accomplish the same task just like in excel. That’s because there are so many different functions. But, the answer is written and between SQL and PostgreSQL support websites, there is a very strong chance that someone somewhere has tried to do what you are trying to do. So, Google search and read through answers and try things out! You won’t break your computer (most of the time)!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Mention</a:t>
            </a:r>
            <a:r>
              <a:rPr lang="en-US" sz="1200" b="0" i="0" u="none" strike="noStrike" cap="none" baseline="0" dirty="0">
                <a:solidFill>
                  <a:schemeClr val="dk1"/>
                </a:solidFill>
                <a:latin typeface="Helvetica Neue"/>
                <a:ea typeface="Helvetica Neue"/>
                <a:cs typeface="Helvetica Neue"/>
                <a:sym typeface="Helvetica Neue"/>
              </a:rPr>
              <a:t> this will make more sense in just a bit when we do some examples together.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are some data type limitations with these aggregate functions?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Can you do a min/max or average on a string? No! So, data needs to be integer, float, or a number of some sort.</a:t>
            </a: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rPr>
              <a:t>Really useful trick when tables have </a:t>
            </a:r>
            <a:r>
              <a:rPr lang="en-US" b="1" dirty="0">
                <a:solidFill>
                  <a:schemeClr val="tx1"/>
                </a:solidFill>
              </a:rPr>
              <a:t>many columns </a:t>
            </a:r>
            <a:r>
              <a:rPr lang="en-US" dirty="0">
                <a:solidFill>
                  <a:schemeClr val="tx1"/>
                </a:solidFill>
              </a:rPr>
              <a:t>it becomes hard to understand what they all mean.</a:t>
            </a: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We can also mention that we are able to build an alias for a table, which will be covered in the next section. </a:t>
            </a: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does this query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It returns how many houses were built in each year.</a:t>
            </a: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Data </a:t>
            </a:r>
            <a:r>
              <a:rPr lang="en-US" sz="1200" b="0" i="1" u="none" strike="noStrike" cap="none" dirty="0">
                <a:solidFill>
                  <a:schemeClr val="dk1"/>
                </a:solidFill>
                <a:latin typeface="Helvetica Neue"/>
                <a:ea typeface="Helvetica Neue"/>
                <a:cs typeface="Helvetica Neue"/>
                <a:sym typeface="Wingdings" panose="05000000000000000000" pitchFamily="2" charset="2"/>
              </a:rPr>
              <a:t> stored in databases  managed by database</a:t>
            </a: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 management systems</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DBMS  computer application system that interacts with the user, other applications, and the database itself to capture and analyze data.</a:t>
            </a:r>
            <a:endParaRPr sz="1200" b="0" i="1" u="none" strike="noStrike" cap="none" dirty="0">
              <a:solidFill>
                <a:schemeClr val="dk1"/>
              </a:solidFill>
              <a:latin typeface="Helvetica Neue"/>
              <a:ea typeface="Helvetica Neue"/>
              <a:cs typeface="Helvetica Neue"/>
              <a:sym typeface="Helvetica Neue"/>
            </a:endParaRPr>
          </a:p>
        </p:txBody>
      </p:sp>
      <p:sp>
        <p:nvSpPr>
          <p:cNvPr id="152" name="Shape 152"/>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does query 1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First groups the rows by year built. Then it only returns the groups between and including 1980 and 2000</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does query 2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First only returns the rows where houses were renovated. Then out of the remaining results, it groups by yr_built.</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does query 3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First, it only returns ROWS of houses that have been renovated. Then out of the returned rows, it GROUPS them by yr_built.  Then out of the grouping results, it only RETURNS THE GROUPS that were built between and including 1980 and 2000.</a:t>
            </a: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84</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Operational</a:t>
            </a:r>
            <a:r>
              <a:rPr lang="en-US" sz="1200" b="0" i="0" u="none" strike="noStrike" cap="none" baseline="0" dirty="0">
                <a:solidFill>
                  <a:schemeClr val="dk1"/>
                </a:solidFill>
                <a:latin typeface="Helvetica Neue"/>
                <a:ea typeface="Helvetica Neue"/>
                <a:cs typeface="Helvetica Neue"/>
                <a:sym typeface="Helvetica Neue"/>
              </a:rPr>
              <a:t> efficiency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multiple people can work on data at same time, less redundancy of data given database structuring (unlike excel spreadsheets), accuracy, databases allow for more speed of pulling and reading data unlike excel,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Take it one step farther. Can you</a:t>
            </a:r>
            <a:r>
              <a:rPr lang="en-US" sz="1200" b="0" i="0" u="none" strike="noStrike" cap="none" baseline="0" dirty="0">
                <a:solidFill>
                  <a:schemeClr val="dk1"/>
                </a:solidFill>
                <a:latin typeface="Helvetica Neue"/>
                <a:ea typeface="Helvetica Neue"/>
                <a:cs typeface="Helvetica Neue"/>
                <a:sym typeface="Helvetica Neue"/>
              </a:rPr>
              <a:t> imagine not having data in electronic form? Think old school doctors and dentists office. This is an extreme case where data pulling is severely inefficient to operations.</a:t>
            </a:r>
            <a:endParaRPr sz="1200" b="0" i="0" u="none" strike="noStrike" cap="none" dirty="0">
              <a:solidFill>
                <a:schemeClr val="dk1"/>
              </a:solidFill>
              <a:latin typeface="Helvetica Neue"/>
              <a:ea typeface="Helvetica Neue"/>
              <a:cs typeface="Helvetica Neue"/>
              <a:sym typeface="Helvetica Neue"/>
            </a:endParaRPr>
          </a:p>
        </p:txBody>
      </p:sp>
      <p:sp>
        <p:nvSpPr>
          <p:cNvPr id="160" name="Shape 16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02562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r>
              <a:rPr lang="en-US" dirty="0"/>
              <a:t>Joins 3+ will not be covered in-depth unless time exists. </a:t>
            </a:r>
          </a:p>
          <a:p>
            <a:pPr lvl="0">
              <a:spcBef>
                <a:spcPts val="0"/>
              </a:spcBef>
              <a:buNone/>
            </a:pPr>
            <a:endParaRPr lang="en-US" dirty="0"/>
          </a:p>
          <a:p>
            <a:pPr lvl="0">
              <a:spcBef>
                <a:spcPts val="0"/>
              </a:spcBef>
              <a:buNone/>
            </a:pPr>
            <a:r>
              <a:rPr lang="en-US" dirty="0"/>
              <a:t>Subqueries II will most likely be “additional practice” that students can work through – similar to subqueries with some more challenging practice. </a:t>
            </a:r>
            <a:endParaRPr dirty="0"/>
          </a:p>
        </p:txBody>
      </p:sp>
      <p:sp>
        <p:nvSpPr>
          <p:cNvPr id="288" name="Shape 2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8145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One of the most powerful tools within relational databases is the </a:t>
            </a:r>
            <a:r>
              <a:rPr lang="en-US" b="1" dirty="0"/>
              <a:t>JOIN.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b="0" dirty="0"/>
              <a:t>In business, we often will need to aggregate information from various tables and combine together. </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394160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PK has to be unique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Reminder that students can right click a table and look at properties – this is a good place to show them that.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73992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We now can see each ordered along with info from both tables. In this example, a join was performed to combine these tables and an alias was used to rename house_id to connecting_key</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Reminder that code will be looked through after concept is explored!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This is NOT A UNION: This is filling in data based on shared information, anything that did not connect via the PK/FK relationship will not be stored in this set. </a:t>
            </a: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858723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The idea of normalization is that we do not repeat data, making it easier to add/modify/delete data and just interpret.</a:t>
            </a:r>
          </a:p>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It is very possible to have a database hosted that holds trillions of rows of data….it will take a long time to go through every single row, where multiple tables and joins allow you to be selective in which tables / information you actually are going to use. </a:t>
            </a:r>
          </a:p>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It is helpful to have some data as customers, some as transactions, some as specific store, etc.. just for our own interpretation of how the data is connected. </a:t>
            </a:r>
          </a:p>
          <a:p>
            <a:pPr marL="228600" marR="0" lvl="0" indent="-228600" algn="l" rtl="0">
              <a:lnSpc>
                <a:spcPct val="100000"/>
              </a:lnSpc>
              <a:spcBef>
                <a:spcPts val="0"/>
              </a:spcBef>
              <a:spcAft>
                <a:spcPts val="0"/>
              </a:spcAft>
              <a:buClr>
                <a:schemeClr val="dk1"/>
              </a:buClr>
              <a:buSzPct val="25000"/>
              <a:buFont typeface="Helvetica Neue"/>
              <a:buAutoNum type="arabicParenR"/>
            </a:pP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557531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This can be referenced quickly as a potential strategy – maybe better to push once students have seen examples (98-100)</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821735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dirty="0"/>
              <a:t>This is a very popular command in all databases. Allows us:</a:t>
            </a:r>
          </a:p>
          <a:p>
            <a:pPr marL="1257300" lvl="2" indent="-457200">
              <a:spcBef>
                <a:spcPts val="0"/>
              </a:spcBef>
              <a:buFont typeface="Arial" panose="020B0604020202020204" pitchFamily="34" charset="0"/>
              <a:buChar char="•"/>
            </a:pPr>
            <a:r>
              <a:rPr lang="en-US" i="1" dirty="0"/>
              <a:t>Find all orders placed by a specific customer.</a:t>
            </a:r>
          </a:p>
          <a:p>
            <a:pPr marL="1257300" lvl="2" indent="-457200">
              <a:spcBef>
                <a:spcPts val="0"/>
              </a:spcBef>
              <a:buFont typeface="Arial" panose="020B0604020202020204" pitchFamily="34" charset="0"/>
              <a:buChar char="•"/>
            </a:pPr>
            <a:r>
              <a:rPr lang="en-US" i="1" dirty="0"/>
              <a:t>Print out stock information from multiple markets, adhering to a specific time interval. </a:t>
            </a:r>
          </a:p>
          <a:p>
            <a:pPr marL="1257300" lvl="2" indent="-457200">
              <a:spcBef>
                <a:spcPts val="0"/>
              </a:spcBef>
              <a:buFont typeface="Arial" panose="020B0604020202020204" pitchFamily="34" charset="0"/>
              <a:buChar char="•"/>
            </a:pPr>
            <a:r>
              <a:rPr lang="en-US" i="1" dirty="0"/>
              <a:t>Gather summary statistics across multiple tables.</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99</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231362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Helvetica Neue"/>
                <a:ea typeface="Helvetica Neue"/>
                <a:cs typeface="Helvetica Neue"/>
                <a:sym typeface="Helvetica Neue"/>
              </a:defRPr>
            </a:lvl1pPr>
            <a:lvl2pPr marL="457200" marR="0" lvl="1" indent="0" algn="ctr" rtl="0">
              <a:spcBef>
                <a:spcPts val="560"/>
              </a:spcBef>
              <a:buClr>
                <a:srgbClr val="888888"/>
              </a:buClr>
              <a:buFont typeface="Arial"/>
              <a:buNone/>
              <a:defRPr sz="28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80"/>
              </a:spcBef>
              <a:buClr>
                <a:srgbClr val="888888"/>
              </a:buClr>
              <a:buFont typeface="Arial"/>
              <a:buNone/>
              <a:defRPr sz="24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buClr>
                <a:srgbClr val="888888"/>
              </a:buClr>
              <a:buFont typeface="Arial"/>
              <a:buNone/>
              <a:defRPr sz="20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buClr>
                <a:srgbClr val="888888"/>
              </a:buClr>
              <a:buFont typeface="Arial"/>
              <a:buNone/>
              <a:defRPr sz="20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a:t>
            </a:fld>
            <a:endParaRPr lang="en-US" sz="1200" b="0" i="0" u="none" strike="noStrike" cap="none"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0" y="0"/>
            <a:ext cx="9144000" cy="575120"/>
          </a:xfrm>
          <a:prstGeom prst="rect">
            <a:avLst/>
          </a:prstGeom>
          <a:solidFill>
            <a:srgbClr val="E6504D"/>
          </a:solidFill>
          <a:ln>
            <a:noFill/>
          </a:ln>
        </p:spPr>
        <p:txBody>
          <a:bodyPr lIns="91425" tIns="91425" rIns="91425" bIns="91425" anchor="ctr" anchorCtr="0"/>
          <a:lstStyle>
            <a:lvl1pPr marL="0" marR="0" lvl="0" indent="0" algn="l" rtl="0">
              <a:spcBef>
                <a:spcPts val="0"/>
              </a:spcBef>
              <a:buClr>
                <a:srgbClr val="FFFFFF"/>
              </a:buClr>
              <a:buFont typeface="Helvetica Neue"/>
              <a:buNone/>
              <a:defRPr sz="2000" b="1" i="0" u="none" strike="noStrike" cap="none">
                <a:solidFill>
                  <a:srgbClr val="FFFFFF"/>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57200" y="877300"/>
            <a:ext cx="8229600" cy="52488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5" name="Shape 2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a:t>
            </a:fld>
            <a:endParaRPr lang="en-US" sz="1200" b="0" i="0" u="none" strike="noStrike" cap="none" dirty="0">
              <a:solidFill>
                <a:srgbClr val="888888"/>
              </a:solidFill>
              <a:latin typeface="Helvetica Neue"/>
              <a:ea typeface="Helvetica Neue"/>
              <a:cs typeface="Helvetica Neue"/>
              <a:sym typeface="Helvetica Neue"/>
            </a:endParaRPr>
          </a:p>
        </p:txBody>
      </p:sp>
      <p:pic>
        <p:nvPicPr>
          <p:cNvPr id="26" name="Shape 26"/>
          <p:cNvPicPr preferRelativeResize="0"/>
          <p:nvPr/>
        </p:nvPicPr>
        <p:blipFill rotWithShape="1">
          <a:blip r:embed="rId2">
            <a:alphaModFix/>
          </a:blip>
          <a:srcRect/>
          <a:stretch/>
        </p:blipFill>
        <p:spPr>
          <a:xfrm>
            <a:off x="457200" y="6355271"/>
            <a:ext cx="366204" cy="36620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Helvetica Neue"/>
              <a:buNone/>
              <a:defRPr sz="4000" b="1"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Helvetica Neue"/>
                <a:ea typeface="Helvetica Neue"/>
                <a:cs typeface="Helvetica Neue"/>
                <a:sym typeface="Helvetica Neue"/>
              </a:defRPr>
            </a:lvl1pPr>
            <a:lvl2pPr marL="457200" marR="0" lvl="1" indent="0" algn="l" rtl="0">
              <a:spcBef>
                <a:spcPts val="360"/>
              </a:spcBef>
              <a:buClr>
                <a:srgbClr val="888888"/>
              </a:buClr>
              <a:buFont typeface="Arial"/>
              <a:buNone/>
              <a:defRPr sz="1800" b="0" i="0" u="none" strike="noStrike" cap="none">
                <a:solidFill>
                  <a:srgbClr val="888888"/>
                </a:solidFill>
                <a:latin typeface="Helvetica Neue"/>
                <a:ea typeface="Helvetica Neue"/>
                <a:cs typeface="Helvetica Neue"/>
                <a:sym typeface="Helvetica Neue"/>
              </a:defRPr>
            </a:lvl2pPr>
            <a:lvl3pPr marL="914400" marR="0" lvl="2" indent="0" algn="l" rtl="0">
              <a:spcBef>
                <a:spcPts val="320"/>
              </a:spcBef>
              <a:buClr>
                <a:srgbClr val="888888"/>
              </a:buClr>
              <a:buFont typeface="Arial"/>
              <a:buNone/>
              <a:defRPr sz="1600" b="0" i="0" u="none" strike="noStrike" cap="none">
                <a:solidFill>
                  <a:srgbClr val="888888"/>
                </a:solidFill>
                <a:latin typeface="Helvetica Neue"/>
                <a:ea typeface="Helvetica Neue"/>
                <a:cs typeface="Helvetica Neue"/>
                <a:sym typeface="Helvetica Neue"/>
              </a:defRPr>
            </a:lvl3pPr>
            <a:lvl4pPr marL="1371600" marR="0" lvl="3" indent="0" algn="l" rtl="0">
              <a:spcBef>
                <a:spcPts val="280"/>
              </a:spcBef>
              <a:buClr>
                <a:srgbClr val="888888"/>
              </a:buClr>
              <a:buFont typeface="Arial"/>
              <a:buNone/>
              <a:defRPr sz="1400" b="0" i="0" u="none" strike="noStrike" cap="none">
                <a:solidFill>
                  <a:srgbClr val="888888"/>
                </a:solidFill>
                <a:latin typeface="Helvetica Neue"/>
                <a:ea typeface="Helvetica Neue"/>
                <a:cs typeface="Helvetica Neue"/>
                <a:sym typeface="Helvetica Neue"/>
              </a:defRPr>
            </a:lvl4pPr>
            <a:lvl5pPr marL="1828800" marR="0" lvl="4" indent="0" algn="l" rtl="0">
              <a:spcBef>
                <a:spcPts val="280"/>
              </a:spcBef>
              <a:buClr>
                <a:srgbClr val="888888"/>
              </a:buClr>
              <a:buFont typeface="Arial"/>
              <a:buNone/>
              <a:defRPr sz="1400" b="0" i="0" u="none" strike="noStrike" cap="none">
                <a:solidFill>
                  <a:srgbClr val="888888"/>
                </a:solidFill>
                <a:latin typeface="Helvetica Neue"/>
                <a:ea typeface="Helvetica Neue"/>
                <a:cs typeface="Helvetica Neue"/>
                <a:sym typeface="Helvetica Neue"/>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Helvetica Neue"/>
                <a:ea typeface="Helvetica Neue"/>
                <a:cs typeface="Helvetica Neue"/>
                <a:sym typeface="Helvetica Neue"/>
              </a:defRPr>
            </a:lvl1pPr>
            <a:lvl2pPr marL="457200" marR="0" lvl="1" indent="0" algn="l" rtl="0">
              <a:spcBef>
                <a:spcPts val="400"/>
              </a:spcBef>
              <a:buClr>
                <a:schemeClr val="dk1"/>
              </a:buClr>
              <a:buFont typeface="Arial"/>
              <a:buNone/>
              <a:defRPr sz="2000" b="1" i="0" u="none" strike="noStrike" cap="none">
                <a:solidFill>
                  <a:schemeClr val="dk1"/>
                </a:solidFill>
                <a:latin typeface="Helvetica Neue"/>
                <a:ea typeface="Helvetica Neue"/>
                <a:cs typeface="Helvetica Neue"/>
                <a:sym typeface="Helvetica Neue"/>
              </a:defRPr>
            </a:lvl2pPr>
            <a:lvl3pPr marL="914400" marR="0" lvl="2" indent="0" algn="l" rtl="0">
              <a:spcBef>
                <a:spcPts val="360"/>
              </a:spcBef>
              <a:buClr>
                <a:schemeClr val="dk1"/>
              </a:buClr>
              <a:buFont typeface="Arial"/>
              <a:buNone/>
              <a:defRPr sz="1800" b="1" i="0" u="none" strike="noStrike" cap="none">
                <a:solidFill>
                  <a:schemeClr val="dk1"/>
                </a:solidFill>
                <a:latin typeface="Helvetica Neue"/>
                <a:ea typeface="Helvetica Neue"/>
                <a:cs typeface="Helvetica Neue"/>
                <a:sym typeface="Helvetica Neue"/>
              </a:defRPr>
            </a:lvl3pPr>
            <a:lvl4pPr marL="1371600" marR="0" lvl="3"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4pPr>
            <a:lvl5pPr marL="1828800" marR="0" lvl="4"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Helvetica Neue"/>
                <a:ea typeface="Helvetica Neue"/>
                <a:cs typeface="Helvetica Neue"/>
                <a:sym typeface="Helvetica Neue"/>
              </a:defRPr>
            </a:lvl1pPr>
            <a:lvl2pPr marL="457200" marR="0" lvl="1" indent="0" algn="l" rtl="0">
              <a:spcBef>
                <a:spcPts val="400"/>
              </a:spcBef>
              <a:buClr>
                <a:schemeClr val="dk1"/>
              </a:buClr>
              <a:buFont typeface="Arial"/>
              <a:buNone/>
              <a:defRPr sz="2000" b="1" i="0" u="none" strike="noStrike" cap="none">
                <a:solidFill>
                  <a:schemeClr val="dk1"/>
                </a:solidFill>
                <a:latin typeface="Helvetica Neue"/>
                <a:ea typeface="Helvetica Neue"/>
                <a:cs typeface="Helvetica Neue"/>
                <a:sym typeface="Helvetica Neue"/>
              </a:defRPr>
            </a:lvl2pPr>
            <a:lvl3pPr marL="914400" marR="0" lvl="2" indent="0" algn="l" rtl="0">
              <a:spcBef>
                <a:spcPts val="360"/>
              </a:spcBef>
              <a:buClr>
                <a:schemeClr val="dk1"/>
              </a:buClr>
              <a:buFont typeface="Arial"/>
              <a:buNone/>
              <a:defRPr sz="1800" b="1" i="0" u="none" strike="noStrike" cap="none">
                <a:solidFill>
                  <a:schemeClr val="dk1"/>
                </a:solidFill>
                <a:latin typeface="Helvetica Neue"/>
                <a:ea typeface="Helvetica Neue"/>
                <a:cs typeface="Helvetica Neue"/>
                <a:sym typeface="Helvetica Neue"/>
              </a:defRPr>
            </a:lvl3pPr>
            <a:lvl4pPr marL="1371600" marR="0" lvl="3"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4pPr>
            <a:lvl5pPr marL="1828800" marR="0" lvl="4"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Helvetica Neue"/>
              <a:buNone/>
              <a:defRPr sz="2000" b="1"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Helvetica Neue"/>
                <a:ea typeface="Helvetica Neue"/>
                <a:cs typeface="Helvetica Neue"/>
                <a:sym typeface="Helvetica Neue"/>
              </a:defRPr>
            </a:lvl1pPr>
            <a:lvl2pPr marL="457200" marR="0" lvl="1" indent="0" algn="l" rtl="0">
              <a:spcBef>
                <a:spcPts val="240"/>
              </a:spcBef>
              <a:buClr>
                <a:schemeClr val="dk1"/>
              </a:buClr>
              <a:buFont typeface="Arial"/>
              <a:buNone/>
              <a:defRPr sz="1200" b="0" i="0" u="none" strike="noStrike" cap="none">
                <a:solidFill>
                  <a:schemeClr val="dk1"/>
                </a:solidFill>
                <a:latin typeface="Helvetica Neue"/>
                <a:ea typeface="Helvetica Neue"/>
                <a:cs typeface="Helvetica Neue"/>
                <a:sym typeface="Helvetica Neue"/>
              </a:defRPr>
            </a:lvl2pPr>
            <a:lvl3pPr marL="914400" marR="0" lvl="2" indent="0" algn="l" rtl="0">
              <a:spcBef>
                <a:spcPts val="200"/>
              </a:spcBef>
              <a:buClr>
                <a:schemeClr val="dk1"/>
              </a:buClr>
              <a:buFont typeface="Arial"/>
              <a:buNone/>
              <a:defRPr sz="1000" b="0" i="0" u="none" strike="noStrike" cap="none">
                <a:solidFill>
                  <a:schemeClr val="dk1"/>
                </a:solidFill>
                <a:latin typeface="Helvetica Neue"/>
                <a:ea typeface="Helvetica Neue"/>
                <a:cs typeface="Helvetica Neue"/>
                <a:sym typeface="Helvetica Neue"/>
              </a:defRPr>
            </a:lvl3pPr>
            <a:lvl4pPr marL="1371600" marR="0" lvl="3"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4pPr>
            <a:lvl5pPr marL="1828800" marR="0" lvl="4"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Helvetica Neue"/>
              <a:buNone/>
              <a:defRPr sz="2000" b="1"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Helvetica Neue"/>
                <a:ea typeface="Helvetica Neue"/>
                <a:cs typeface="Helvetica Neue"/>
                <a:sym typeface="Helvetica Neue"/>
              </a:defRPr>
            </a:lvl1pPr>
            <a:lvl2pPr marL="457200" marR="0" lvl="1" indent="0" algn="l" rtl="0">
              <a:spcBef>
                <a:spcPts val="560"/>
              </a:spcBef>
              <a:buClr>
                <a:schemeClr val="dk1"/>
              </a:buClr>
              <a:buFont typeface="Arial"/>
              <a:buNone/>
              <a:defRPr sz="2800" b="0" i="0" u="none" strike="noStrike" cap="none">
                <a:solidFill>
                  <a:schemeClr val="dk1"/>
                </a:solidFill>
                <a:latin typeface="Helvetica Neue"/>
                <a:ea typeface="Helvetica Neue"/>
                <a:cs typeface="Helvetica Neue"/>
                <a:sym typeface="Helvetica Neue"/>
              </a:defRPr>
            </a:lvl2pPr>
            <a:lvl3pPr marL="914400" marR="0" lvl="2" indent="0" algn="l" rtl="0">
              <a:spcBef>
                <a:spcPts val="480"/>
              </a:spcBef>
              <a:buClr>
                <a:schemeClr val="dk1"/>
              </a:buClr>
              <a:buFont typeface="Arial"/>
              <a:buNone/>
              <a:defRPr sz="2400" b="0" i="0" u="none" strike="noStrike" cap="none">
                <a:solidFill>
                  <a:schemeClr val="dk1"/>
                </a:solidFill>
                <a:latin typeface="Helvetica Neue"/>
                <a:ea typeface="Helvetica Neue"/>
                <a:cs typeface="Helvetica Neue"/>
                <a:sym typeface="Helvetica Neue"/>
              </a:defRPr>
            </a:lvl3pPr>
            <a:lvl4pPr marL="1371600" marR="0" lvl="3" indent="0" algn="l" rtl="0">
              <a:spcBef>
                <a:spcPts val="400"/>
              </a:spcBef>
              <a:buClr>
                <a:schemeClr val="dk1"/>
              </a:buClr>
              <a:buFont typeface="Arial"/>
              <a:buNone/>
              <a:defRPr sz="2000" b="0" i="0" u="none" strike="noStrike" cap="none">
                <a:solidFill>
                  <a:schemeClr val="dk1"/>
                </a:solidFill>
                <a:latin typeface="Helvetica Neue"/>
                <a:ea typeface="Helvetica Neue"/>
                <a:cs typeface="Helvetica Neue"/>
                <a:sym typeface="Helvetica Neue"/>
              </a:defRPr>
            </a:lvl4pPr>
            <a:lvl5pPr marL="1828800" marR="0" lvl="4" indent="0" algn="l" rtl="0">
              <a:spcBef>
                <a:spcPts val="400"/>
              </a:spcBef>
              <a:buClr>
                <a:schemeClr val="dk1"/>
              </a:buClr>
              <a:buFont typeface="Arial"/>
              <a:buNone/>
              <a:defRPr sz="2000" b="0" i="0" u="none" strike="noStrike" cap="none">
                <a:solidFill>
                  <a:schemeClr val="dk1"/>
                </a:solidFill>
                <a:latin typeface="Helvetica Neue"/>
                <a:ea typeface="Helvetica Neue"/>
                <a:cs typeface="Helvetica Neue"/>
                <a:sym typeface="Helvetica Neue"/>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Helvetica Neue"/>
                <a:ea typeface="Helvetica Neue"/>
                <a:cs typeface="Helvetica Neue"/>
                <a:sym typeface="Helvetica Neue"/>
              </a:defRPr>
            </a:lvl1pPr>
            <a:lvl2pPr marL="457200" marR="0" lvl="1" indent="0" algn="l" rtl="0">
              <a:spcBef>
                <a:spcPts val="240"/>
              </a:spcBef>
              <a:buClr>
                <a:schemeClr val="dk1"/>
              </a:buClr>
              <a:buFont typeface="Arial"/>
              <a:buNone/>
              <a:defRPr sz="1200" b="0" i="0" u="none" strike="noStrike" cap="none">
                <a:solidFill>
                  <a:schemeClr val="dk1"/>
                </a:solidFill>
                <a:latin typeface="Helvetica Neue"/>
                <a:ea typeface="Helvetica Neue"/>
                <a:cs typeface="Helvetica Neue"/>
                <a:sym typeface="Helvetica Neue"/>
              </a:defRPr>
            </a:lvl2pPr>
            <a:lvl3pPr marL="914400" marR="0" lvl="2" indent="0" algn="l" rtl="0">
              <a:spcBef>
                <a:spcPts val="200"/>
              </a:spcBef>
              <a:buClr>
                <a:schemeClr val="dk1"/>
              </a:buClr>
              <a:buFont typeface="Arial"/>
              <a:buNone/>
              <a:defRPr sz="1000" b="0" i="0" u="none" strike="noStrike" cap="none">
                <a:solidFill>
                  <a:schemeClr val="dk1"/>
                </a:solidFill>
                <a:latin typeface="Helvetica Neue"/>
                <a:ea typeface="Helvetica Neue"/>
                <a:cs typeface="Helvetica Neue"/>
                <a:sym typeface="Helvetica Neue"/>
              </a:defRPr>
            </a:lvl3pPr>
            <a:lvl4pPr marL="1371600" marR="0" lvl="3"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4pPr>
            <a:lvl5pPr marL="1828800" marR="0" lvl="4"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a:t>
            </a:fld>
            <a:endParaRPr lang="en-US" sz="1200" b="0" i="0" u="none" strike="noStrike" cap="none" dirty="0">
              <a:solidFill>
                <a:srgbClr val="888888"/>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fontstuff.com/access/acctut15.ht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www.w3schools.com/SQL/default.asp"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hyperlink" Target="https://wiki.postgresql.org/wiki/Main_Page"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www.postgresql.org/docs/9.6/static/index.html" TargetMode="External"/><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hyperlink" Target="https://www.pgadmin.org/docs/dev/index.html" TargetMode="External"/><Relationship Id="rId4" Type="http://schemas.openxmlformats.org/officeDocument/2006/relationships/hyperlink" Target="https://www.pgadmin.org/docs/1.22/index.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etutorials.org/SQL/Database+design+for+mere+mortals/Part+II+The+Design+Process/Chapter+10.+Table+Relationships/Refining+All+Foreign+Key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youtube.com/watch?v=UrYLYV7WSH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pthom/northwind_psql" TargetMode="External"/><Relationship Id="rId5" Type="http://schemas.openxmlformats.org/officeDocument/2006/relationships/hyperlink" Target="https://northwinddatabase.codeplex.com/" TargetMode="External"/><Relationship Id="rId4" Type="http://schemas.openxmlformats.org/officeDocument/2006/relationships/hyperlink" Target="https://www.postgresql.org/ftp/projects/pgFoundry/dbsamples/pagila/"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pgadmin.org/docs/1.22/using.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postgresql.org/docs/9.1/static/datatype-money.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hyperlink" Target="http://stackoverflow.com/questions/34390708/average-value-for-money-datatyp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postgresql.org/docs/9.6/static/sql-select.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postgresql.org/docs/9.6/static/functions-matching.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0" y="3598332"/>
            <a:ext cx="9144000" cy="3259667"/>
          </a:xfrm>
          <a:prstGeom prst="rect">
            <a:avLst/>
          </a:prstGeom>
          <a:solidFill>
            <a:srgbClr val="E6504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Helvetica Neue"/>
              <a:ea typeface="Helvetica Neue"/>
              <a:cs typeface="Helvetica Neue"/>
              <a:sym typeface="Helvetica Neue"/>
            </a:endParaRPr>
          </a:p>
        </p:txBody>
      </p:sp>
      <p:sp>
        <p:nvSpPr>
          <p:cNvPr id="89" name="Shape 89"/>
          <p:cNvSpPr txBox="1"/>
          <p:nvPr/>
        </p:nvSpPr>
        <p:spPr>
          <a:xfrm>
            <a:off x="685800" y="4493153"/>
            <a:ext cx="7772400" cy="1470024"/>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Helvetica Neue"/>
              <a:buNone/>
            </a:pPr>
            <a:r>
              <a:rPr lang="en-US" sz="5400" b="1" i="0" u="none" strike="noStrike" cap="none" dirty="0">
                <a:solidFill>
                  <a:schemeClr val="lt1"/>
                </a:solidFill>
                <a:latin typeface="Helvetica Neue"/>
                <a:ea typeface="Helvetica Neue"/>
                <a:cs typeface="Helvetica Neue"/>
                <a:sym typeface="Helvetica Neue"/>
              </a:rPr>
              <a:t>Introduction to </a:t>
            </a:r>
            <a:br>
              <a:rPr lang="en-US" sz="5400" b="1" i="0" u="none" strike="noStrike" cap="none" dirty="0">
                <a:solidFill>
                  <a:schemeClr val="lt1"/>
                </a:solidFill>
                <a:latin typeface="Helvetica Neue"/>
                <a:ea typeface="Helvetica Neue"/>
                <a:cs typeface="Helvetica Neue"/>
                <a:sym typeface="Helvetica Neue"/>
              </a:rPr>
            </a:br>
            <a:r>
              <a:rPr lang="en-US" sz="5400" b="1" i="0" u="none" strike="noStrike" cap="none" dirty="0">
                <a:solidFill>
                  <a:schemeClr val="lt1"/>
                </a:solidFill>
                <a:latin typeface="Helvetica Neue"/>
                <a:ea typeface="Helvetica Neue"/>
                <a:cs typeface="Helvetica Neue"/>
                <a:sym typeface="Helvetica Neue"/>
              </a:rPr>
              <a:t>Structured Query Language (SQL) For Business and Finance</a:t>
            </a:r>
          </a:p>
        </p:txBody>
      </p:sp>
      <p:pic>
        <p:nvPicPr>
          <p:cNvPr id="90" name="Shape 90" descr="importclasses_logo_250x250.png"/>
          <p:cNvPicPr preferRelativeResize="0"/>
          <p:nvPr/>
        </p:nvPicPr>
        <p:blipFill rotWithShape="1">
          <a:blip r:embed="rId3">
            <a:alphaModFix/>
          </a:blip>
          <a:srcRect/>
          <a:stretch/>
        </p:blipFill>
        <p:spPr>
          <a:xfrm>
            <a:off x="7637910" y="2139609"/>
            <a:ext cx="1113037" cy="11130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Relational vs. Non-Relational</a:t>
            </a:r>
          </a:p>
        </p:txBody>
      </p:sp>
      <p:sp>
        <p:nvSpPr>
          <p:cNvPr id="155" name="Shape 155"/>
          <p:cNvSpPr txBox="1">
            <a:spLocks noGrp="1"/>
          </p:cNvSpPr>
          <p:nvPr>
            <p:ph type="body" idx="1"/>
          </p:nvPr>
        </p:nvSpPr>
        <p:spPr>
          <a:xfrm>
            <a:off x="2854035" y="877301"/>
            <a:ext cx="3380509" cy="799100"/>
          </a:xfrm>
          <a:prstGeom prst="rect">
            <a:avLst/>
          </a:prstGeom>
          <a:noFill/>
          <a:ln>
            <a:solidFill>
              <a:schemeClr val="tx1">
                <a:lumMod val="65000"/>
                <a:lumOff val="35000"/>
              </a:schemeClr>
            </a:solidFill>
          </a:ln>
        </p:spPr>
        <p:txBody>
          <a:bodyPr lIns="91425" tIns="45700" rIns="91425" bIns="45700" anchor="t" anchorCtr="0">
            <a:noAutofit/>
          </a:bodyPr>
          <a:lstStyle/>
          <a:p>
            <a:pPr marL="0" marR="0" lvl="0" indent="0" algn="l" rtl="0">
              <a:spcBef>
                <a:spcPts val="0"/>
              </a:spcBef>
              <a:spcAft>
                <a:spcPts val="0"/>
              </a:spcAft>
              <a:buClr>
                <a:schemeClr val="dk1"/>
              </a:buClr>
              <a:buSzPct val="100000"/>
              <a:buNone/>
            </a:pPr>
            <a:r>
              <a:rPr lang="en-US" sz="4500" b="1" i="0" u="none" strike="noStrike" cap="none" dirty="0">
                <a:solidFill>
                  <a:schemeClr val="dk1"/>
                </a:solidFill>
                <a:sym typeface="Helvetica Neue"/>
              </a:rPr>
              <a:t>Information</a:t>
            </a:r>
            <a:endParaRPr lang="en-US" sz="4000" i="0" u="none" strike="noStrike" cap="none"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Clr>
                <a:schemeClr val="dk1"/>
              </a:buClr>
              <a:buSzPct val="100000"/>
              <a:buNone/>
            </a:pPr>
            <a:endParaRPr b="1" dirty="0"/>
          </a:p>
        </p:txBody>
      </p:sp>
      <p:sp>
        <p:nvSpPr>
          <p:cNvPr id="156" name="Shape 15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a:t>
            </a:fld>
            <a:endParaRPr lang="en-US" sz="1200" dirty="0">
              <a:solidFill>
                <a:srgbClr val="888888"/>
              </a:solidFill>
              <a:latin typeface="Helvetica Neue"/>
              <a:ea typeface="Helvetica Neue"/>
              <a:cs typeface="Helvetica Neue"/>
              <a:sym typeface="Helvetica Neue"/>
            </a:endParaRPr>
          </a:p>
        </p:txBody>
      </p:sp>
      <p:cxnSp>
        <p:nvCxnSpPr>
          <p:cNvPr id="3" name="Elbow Connector 2"/>
          <p:cNvCxnSpPr>
            <a:stCxn id="155" idx="1"/>
            <a:endCxn id="16" idx="0"/>
          </p:cNvCxnSpPr>
          <p:nvPr/>
        </p:nvCxnSpPr>
        <p:spPr>
          <a:xfrm rot="10800000" flipV="1">
            <a:off x="1960429" y="1276851"/>
            <a:ext cx="893606" cy="1276850"/>
          </a:xfrm>
          <a:prstGeom prst="bentConnector2">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155" idx="3"/>
          </p:cNvCxnSpPr>
          <p:nvPr/>
        </p:nvCxnSpPr>
        <p:spPr>
          <a:xfrm>
            <a:off x="6234544" y="1276851"/>
            <a:ext cx="886683" cy="1258531"/>
          </a:xfrm>
          <a:prstGeom prst="bentConnector2">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Shape 155"/>
          <p:cNvSpPr txBox="1">
            <a:spLocks/>
          </p:cNvSpPr>
          <p:nvPr/>
        </p:nvSpPr>
        <p:spPr>
          <a:xfrm>
            <a:off x="637317" y="2553701"/>
            <a:ext cx="2646223" cy="535863"/>
          </a:xfrm>
          <a:prstGeom prst="rect">
            <a:avLst/>
          </a:prstGeom>
          <a:noFill/>
          <a:ln>
            <a:solidFill>
              <a:schemeClr val="tx1">
                <a:lumMod val="65000"/>
                <a:lumOff val="35000"/>
              </a:schemeClr>
            </a:solid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b="1" dirty="0"/>
              <a:t>Relational?</a:t>
            </a:r>
            <a:endParaRPr lang="en-US" dirty="0"/>
          </a:p>
          <a:p>
            <a:pPr marL="0" indent="0">
              <a:spcBef>
                <a:spcPts val="0"/>
              </a:spcBef>
              <a:buFont typeface="Arial"/>
              <a:buNone/>
            </a:pPr>
            <a:endParaRPr lang="en-US" b="1" dirty="0"/>
          </a:p>
        </p:txBody>
      </p:sp>
      <p:sp>
        <p:nvSpPr>
          <p:cNvPr id="17" name="Shape 155"/>
          <p:cNvSpPr txBox="1">
            <a:spLocks/>
          </p:cNvSpPr>
          <p:nvPr/>
        </p:nvSpPr>
        <p:spPr>
          <a:xfrm>
            <a:off x="5070786" y="2563092"/>
            <a:ext cx="3713018" cy="554182"/>
          </a:xfrm>
          <a:prstGeom prst="rect">
            <a:avLst/>
          </a:prstGeom>
          <a:noFill/>
          <a:ln>
            <a:solidFill>
              <a:schemeClr val="tx1">
                <a:lumMod val="65000"/>
                <a:lumOff val="35000"/>
              </a:schemeClr>
            </a:solid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b="1" dirty="0"/>
              <a:t>Non-Relational?</a:t>
            </a:r>
            <a:endParaRPr lang="en-US" dirty="0"/>
          </a:p>
          <a:p>
            <a:pPr marL="0" indent="0">
              <a:spcBef>
                <a:spcPts val="0"/>
              </a:spcBef>
              <a:buFont typeface="Arial"/>
              <a:buNone/>
            </a:pPr>
            <a:endParaRPr lang="en-US" b="1" dirty="0"/>
          </a:p>
        </p:txBody>
      </p:sp>
      <p:cxnSp>
        <p:nvCxnSpPr>
          <p:cNvPr id="18" name="Elbow Connector 17"/>
          <p:cNvCxnSpPr>
            <a:stCxn id="16" idx="2"/>
          </p:cNvCxnSpPr>
          <p:nvPr/>
        </p:nvCxnSpPr>
        <p:spPr>
          <a:xfrm rot="16200000" flipH="1">
            <a:off x="1454738" y="3595254"/>
            <a:ext cx="1011383" cy="1"/>
          </a:xfrm>
          <a:prstGeom prst="bentConnector3">
            <a:avLst>
              <a:gd name="adj1" fmla="val 50000"/>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Shape 155"/>
          <p:cNvSpPr txBox="1">
            <a:spLocks/>
          </p:cNvSpPr>
          <p:nvPr/>
        </p:nvSpPr>
        <p:spPr>
          <a:xfrm>
            <a:off x="748158" y="4119256"/>
            <a:ext cx="2410696" cy="577419"/>
          </a:xfrm>
          <a:prstGeom prst="rect">
            <a:avLst/>
          </a:prstGeom>
          <a:noFill/>
          <a:ln>
            <a:solidFill>
              <a:schemeClr val="tx1">
                <a:lumMod val="65000"/>
                <a:lumOff val="35000"/>
              </a:schemeClr>
            </a:solid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b="1" dirty="0"/>
              <a:t>SQL DBMS</a:t>
            </a:r>
            <a:endParaRPr lang="en-US" dirty="0"/>
          </a:p>
          <a:p>
            <a:pPr marL="0" indent="0">
              <a:spcBef>
                <a:spcPts val="0"/>
              </a:spcBef>
              <a:buFont typeface="Arial"/>
              <a:buNone/>
            </a:pPr>
            <a:endParaRPr lang="en-US" b="1" dirty="0"/>
          </a:p>
        </p:txBody>
      </p:sp>
      <p:sp>
        <p:nvSpPr>
          <p:cNvPr id="22" name="Shape 155"/>
          <p:cNvSpPr txBox="1">
            <a:spLocks/>
          </p:cNvSpPr>
          <p:nvPr/>
        </p:nvSpPr>
        <p:spPr>
          <a:xfrm>
            <a:off x="5223242" y="4091421"/>
            <a:ext cx="3435927" cy="595729"/>
          </a:xfrm>
          <a:prstGeom prst="rect">
            <a:avLst/>
          </a:prstGeom>
          <a:noFill/>
          <a:ln>
            <a:solidFill>
              <a:schemeClr val="tx1">
                <a:lumMod val="65000"/>
                <a:lumOff val="35000"/>
              </a:schemeClr>
            </a:solid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b="1" dirty="0"/>
              <a:t>Non-SQL DBMS</a:t>
            </a:r>
            <a:endParaRPr lang="en-US" dirty="0"/>
          </a:p>
          <a:p>
            <a:pPr marL="0" indent="0">
              <a:spcBef>
                <a:spcPts val="0"/>
              </a:spcBef>
              <a:buFont typeface="Arial"/>
              <a:buNone/>
            </a:pPr>
            <a:endParaRPr lang="en-US" b="1" dirty="0"/>
          </a:p>
        </p:txBody>
      </p:sp>
      <p:cxnSp>
        <p:nvCxnSpPr>
          <p:cNvPr id="40" name="Elbow Connector 39"/>
          <p:cNvCxnSpPr/>
          <p:nvPr/>
        </p:nvCxnSpPr>
        <p:spPr>
          <a:xfrm rot="16200000" flipH="1">
            <a:off x="6620236" y="3618266"/>
            <a:ext cx="1001982" cy="2"/>
          </a:xfrm>
          <a:prstGeom prst="bentConnector3">
            <a:avLst>
              <a:gd name="adj1" fmla="val 50000"/>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Image result for my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22" y="5060731"/>
            <a:ext cx="794625" cy="4109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742" y="5061266"/>
            <a:ext cx="548365" cy="5044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riad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35" y="5599663"/>
            <a:ext cx="1180334" cy="6075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1582" y="5955597"/>
            <a:ext cx="896018" cy="214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ssandra dbm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1649" y="4974538"/>
            <a:ext cx="906331" cy="6075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ongod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4955" y="5131019"/>
            <a:ext cx="1432624" cy="3891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dis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7695" y="5781510"/>
            <a:ext cx="996402" cy="3331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datastax"/>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9206" y="5773439"/>
            <a:ext cx="1391215" cy="286250"/>
          </a:xfrm>
          <a:prstGeom prst="rect">
            <a:avLst/>
          </a:prstGeom>
          <a:noFill/>
          <a:extLst>
            <a:ext uri="{909E8E84-426E-40DD-AFC4-6F175D3DCCD1}">
              <a14:hiddenFill xmlns:a14="http://schemas.microsoft.com/office/drawing/2010/main">
                <a:solidFill>
                  <a:srgbClr val="FFFFFF"/>
                </a:solidFill>
              </a14:hiddenFill>
            </a:ext>
          </a:extLst>
        </p:spPr>
      </p:pic>
      <p:sp>
        <p:nvSpPr>
          <p:cNvPr id="137" name="5-Point Star 136"/>
          <p:cNvSpPr/>
          <p:nvPr/>
        </p:nvSpPr>
        <p:spPr>
          <a:xfrm>
            <a:off x="3349690" y="2593032"/>
            <a:ext cx="457200" cy="457200"/>
          </a:xfrm>
          <a:prstGeom prst="star5">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5-Point Star 54"/>
          <p:cNvSpPr/>
          <p:nvPr/>
        </p:nvSpPr>
        <p:spPr>
          <a:xfrm>
            <a:off x="2900558" y="5018695"/>
            <a:ext cx="457200" cy="457200"/>
          </a:xfrm>
          <a:prstGeom prst="star5">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81581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(cont’d)</a:t>
            </a:r>
          </a:p>
        </p:txBody>
      </p:sp>
      <p:sp>
        <p:nvSpPr>
          <p:cNvPr id="316" name="Shape 316"/>
          <p:cNvSpPr txBox="1">
            <a:spLocks noGrp="1"/>
          </p:cNvSpPr>
          <p:nvPr>
            <p:ph type="body" idx="1"/>
          </p:nvPr>
        </p:nvSpPr>
        <p:spPr>
          <a:xfrm>
            <a:off x="457200" y="877299"/>
            <a:ext cx="8229600" cy="5441857"/>
          </a:xfrm>
          <a:prstGeom prst="rect">
            <a:avLst/>
          </a:prstGeom>
          <a:noFill/>
          <a:ln>
            <a:noFill/>
          </a:ln>
        </p:spPr>
        <p:txBody>
          <a:bodyPr lIns="91425" tIns="45700" rIns="91425" bIns="45700" anchor="t" anchorCtr="0">
            <a:normAutofit lnSpcReduction="10000"/>
          </a:bodyPr>
          <a:lstStyle/>
          <a:p>
            <a:pPr marL="342900" marR="0" lvl="0" indent="-342900" algn="l" rtl="0">
              <a:spcBef>
                <a:spcPts val="0"/>
              </a:spcBef>
              <a:spcAft>
                <a:spcPts val="0"/>
              </a:spcAft>
              <a:buClr>
                <a:schemeClr val="dk1"/>
              </a:buClr>
              <a:buSzPct val="100000"/>
              <a:buFont typeface="Arial"/>
              <a:buChar char="•"/>
            </a:pPr>
            <a:r>
              <a:rPr lang="en-US" dirty="0"/>
              <a:t>Let’s start by doing an inner join </a:t>
            </a:r>
          </a:p>
          <a:p>
            <a:pPr marL="0" marR="0" lvl="0" indent="0" algn="l" rtl="0">
              <a:spcBef>
                <a:spcPts val="0"/>
              </a:spcBef>
              <a:spcAft>
                <a:spcPts val="0"/>
              </a:spcAft>
              <a:buClr>
                <a:schemeClr val="dk1"/>
              </a:buClr>
              <a:buSzPct val="100000"/>
              <a:buNone/>
            </a:pPr>
            <a:r>
              <a:rPr lang="en-US" i="1" dirty="0"/>
              <a:t>   </a:t>
            </a:r>
            <a:r>
              <a:rPr lang="en-US" dirty="0"/>
              <a:t>for </a:t>
            </a:r>
            <a:r>
              <a:rPr lang="en-US" i="1" dirty="0"/>
              <a:t>house_details </a:t>
            </a:r>
            <a:r>
              <a:rPr lang="en-US" dirty="0"/>
              <a:t>and </a:t>
            </a:r>
            <a:r>
              <a:rPr lang="en-US" i="1" dirty="0"/>
              <a:t>main_home</a:t>
            </a:r>
            <a:r>
              <a:rPr lang="en-US" dirty="0"/>
              <a:t>: </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r>
              <a:rPr lang="en-US" dirty="0"/>
              <a:t>INNER JOIN: Command for adding table to connect with.</a:t>
            </a:r>
          </a:p>
          <a:p>
            <a:pPr marL="342900" marR="0" lvl="0" indent="-342900" algn="l" rtl="0">
              <a:spcBef>
                <a:spcPts val="0"/>
              </a:spcBef>
              <a:spcAft>
                <a:spcPts val="0"/>
              </a:spcAft>
              <a:buClr>
                <a:schemeClr val="dk1"/>
              </a:buClr>
              <a:buSzPct val="100000"/>
              <a:buFont typeface="Arial"/>
              <a:buChar char="•"/>
            </a:pPr>
            <a:r>
              <a:rPr lang="en-US" dirty="0"/>
              <a:t>ON: Provides the id to connect two tables </a:t>
            </a:r>
          </a:p>
          <a:p>
            <a:pPr lvl="1" indent="-342900">
              <a:spcBef>
                <a:spcPts val="0"/>
              </a:spcBef>
              <a:buFont typeface="Arial"/>
              <a:buChar char="•"/>
            </a:pPr>
            <a:r>
              <a:rPr lang="en-US" i="1" dirty="0"/>
              <a:t>Need to have a Foreign Key built for a join. </a:t>
            </a:r>
          </a:p>
          <a:p>
            <a:pPr lvl="1" indent="-342900">
              <a:spcBef>
                <a:spcPts val="0"/>
              </a:spcBef>
              <a:buFont typeface="Arial"/>
              <a:buChar char="•"/>
            </a:pPr>
            <a:r>
              <a:rPr lang="en-US" i="1" dirty="0"/>
              <a:t>Need to specify table then add key: table1.unique_id = table2.unique_id</a:t>
            </a:r>
          </a:p>
          <a:p>
            <a:pPr lvl="1" indent="-342900">
              <a:spcBef>
                <a:spcPts val="0"/>
              </a:spcBef>
              <a:buFont typeface="Arial"/>
              <a:buChar char="•"/>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100</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23617" y="1998856"/>
            <a:ext cx="7584924" cy="1389029"/>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 </a:t>
            </a:r>
          </a:p>
          <a:p>
            <a:r>
              <a:rPr lang="en-US" sz="1600" dirty="0">
                <a:latin typeface="Consolas"/>
                <a:cs typeface="Consolas"/>
              </a:rPr>
              <a:t>FROM house_details</a:t>
            </a:r>
          </a:p>
          <a:p>
            <a:r>
              <a:rPr lang="en-US" sz="1600" dirty="0">
                <a:latin typeface="Consolas"/>
                <a:cs typeface="Consolas"/>
              </a:rPr>
              <a:t>INNER JOIN main_home</a:t>
            </a:r>
          </a:p>
          <a:p>
            <a:r>
              <a:rPr lang="en-US" sz="1600" dirty="0">
                <a:latin typeface="Consolas"/>
                <a:cs typeface="Consolas"/>
              </a:rPr>
              <a:t>ON house_details.house_ids = main_home.id;</a:t>
            </a:r>
            <a:endParaRPr lang="tr-TR" sz="1600" dirty="0">
              <a:latin typeface="Consolas"/>
              <a:cs typeface="Consolas"/>
            </a:endParaRPr>
          </a:p>
        </p:txBody>
      </p:sp>
      <p:pic>
        <p:nvPicPr>
          <p:cNvPr id="8" name="Picture 2" descr="INNER_JO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405" y="914403"/>
            <a:ext cx="1341283" cy="9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9199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(cont’d)</a:t>
            </a:r>
          </a:p>
        </p:txBody>
      </p:sp>
      <p:sp>
        <p:nvSpPr>
          <p:cNvPr id="316" name="Shape 316"/>
          <p:cNvSpPr txBox="1">
            <a:spLocks noGrp="1"/>
          </p:cNvSpPr>
          <p:nvPr>
            <p:ph type="body" idx="1"/>
          </p:nvPr>
        </p:nvSpPr>
        <p:spPr>
          <a:xfrm>
            <a:off x="779538" y="978897"/>
            <a:ext cx="7584924"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dirty="0"/>
              <a:t>Same inner join for </a:t>
            </a:r>
            <a:r>
              <a:rPr lang="en-US" i="1" dirty="0"/>
              <a:t>house_details </a:t>
            </a:r>
            <a:r>
              <a:rPr lang="en-US" dirty="0"/>
              <a:t>&amp; </a:t>
            </a:r>
            <a:r>
              <a:rPr lang="en-US" i="1" dirty="0"/>
              <a:t>main_home </a:t>
            </a:r>
            <a:r>
              <a:rPr lang="en-US" dirty="0"/>
              <a:t>but specify the desired </a:t>
            </a:r>
          </a:p>
          <a:p>
            <a:pPr marL="0" marR="0" lvl="0" indent="0" algn="l" rtl="0">
              <a:spcBef>
                <a:spcPts val="0"/>
              </a:spcBef>
              <a:spcAft>
                <a:spcPts val="0"/>
              </a:spcAft>
              <a:buClr>
                <a:schemeClr val="dk1"/>
              </a:buClr>
              <a:buSzPct val="100000"/>
              <a:buNone/>
            </a:pPr>
            <a:r>
              <a:rPr lang="en-US" dirty="0"/>
              <a:t>   columns.</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r>
              <a:rPr lang="en-US" dirty="0"/>
              <a:t>We can use ORDER BY, WHERE, etc.. in JOINS too!</a:t>
            </a:r>
          </a:p>
          <a:p>
            <a:pPr lvl="1" indent="-342900">
              <a:spcBef>
                <a:spcPts val="0"/>
              </a:spcBef>
              <a:buFont typeface="Arial"/>
              <a:buChar char="•"/>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101</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79538" y="2901048"/>
            <a:ext cx="7584924" cy="1600438"/>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bedrooms, floors, grade AS rating, price, house_ids</a:t>
            </a:r>
          </a:p>
          <a:p>
            <a:r>
              <a:rPr lang="en-US" sz="1600" dirty="0">
                <a:latin typeface="Consolas"/>
                <a:cs typeface="Consolas"/>
              </a:rPr>
              <a:t>FROM house_details</a:t>
            </a:r>
          </a:p>
          <a:p>
            <a:r>
              <a:rPr lang="en-US" sz="1600" dirty="0">
                <a:latin typeface="Consolas"/>
                <a:cs typeface="Consolas"/>
              </a:rPr>
              <a:t>INNER JOIN main_home</a:t>
            </a:r>
          </a:p>
          <a:p>
            <a:r>
              <a:rPr lang="en-US" sz="1600" dirty="0">
                <a:latin typeface="Consolas"/>
                <a:cs typeface="Consolas"/>
              </a:rPr>
              <a:t>ON house_details.house_ids = main_home.id</a:t>
            </a:r>
          </a:p>
          <a:p>
            <a:r>
              <a:rPr lang="en-US" sz="1600" dirty="0">
                <a:latin typeface="Consolas"/>
                <a:cs typeface="Consolas"/>
              </a:rPr>
              <a:t>ORDER BY price DESC;</a:t>
            </a:r>
            <a:endParaRPr lang="tr-TR" sz="1600" dirty="0">
              <a:latin typeface="Consolas"/>
              <a:cs typeface="Consolas"/>
            </a:endParaRPr>
          </a:p>
        </p:txBody>
      </p:sp>
      <p:pic>
        <p:nvPicPr>
          <p:cNvPr id="9" name="Picture 2" descr="INNER_JO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662" y="1001485"/>
            <a:ext cx="1341283" cy="9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0146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(cont’d)</a:t>
            </a:r>
          </a:p>
        </p:txBody>
      </p:sp>
      <p:sp>
        <p:nvSpPr>
          <p:cNvPr id="316" name="Shape 316"/>
          <p:cNvSpPr txBox="1">
            <a:spLocks noGrp="1"/>
          </p:cNvSpPr>
          <p:nvPr>
            <p:ph type="body" idx="1"/>
          </p:nvPr>
        </p:nvSpPr>
        <p:spPr>
          <a:xfrm>
            <a:off x="740232" y="877299"/>
            <a:ext cx="7329714"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dirty="0"/>
              <a:t>Same inner join for </a:t>
            </a:r>
            <a:r>
              <a:rPr lang="en-US" i="1" dirty="0"/>
              <a:t>house_details </a:t>
            </a:r>
            <a:br>
              <a:rPr lang="en-US" i="1" dirty="0"/>
            </a:br>
            <a:r>
              <a:rPr lang="en-US" dirty="0"/>
              <a:t>&amp; </a:t>
            </a:r>
            <a:r>
              <a:rPr lang="en-US" i="1" dirty="0"/>
              <a:t>main_home </a:t>
            </a:r>
            <a:r>
              <a:rPr lang="en-US" dirty="0"/>
              <a:t>with a </a:t>
            </a:r>
            <a:r>
              <a:rPr lang="en-US" b="1" dirty="0"/>
              <a:t>Table Alias.</a:t>
            </a: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r>
              <a:rPr lang="en-US" dirty="0"/>
              <a:t>Instead of typing out </a:t>
            </a:r>
            <a:r>
              <a:rPr lang="en-US" i="1" dirty="0"/>
              <a:t>house_details</a:t>
            </a:r>
            <a:r>
              <a:rPr lang="en-US" dirty="0"/>
              <a:t> and </a:t>
            </a:r>
            <a:r>
              <a:rPr lang="en-US" i="1" dirty="0"/>
              <a:t>main_home</a:t>
            </a:r>
            <a:r>
              <a:rPr lang="en-US" dirty="0"/>
              <a:t>, we can just call a </a:t>
            </a:r>
            <a:r>
              <a:rPr lang="en-US" b="1" dirty="0"/>
              <a:t>table</a:t>
            </a:r>
            <a:r>
              <a:rPr lang="en-US" dirty="0"/>
              <a:t> </a:t>
            </a:r>
            <a:r>
              <a:rPr lang="en-US" b="1" dirty="0"/>
              <a:t>alias:</a:t>
            </a:r>
          </a:p>
          <a:p>
            <a:pPr lvl="1" indent="-342900">
              <a:spcBef>
                <a:spcPts val="0"/>
              </a:spcBef>
              <a:buFont typeface="Arial"/>
              <a:buChar char="•"/>
            </a:pPr>
            <a:r>
              <a:rPr lang="en-US" i="1" dirty="0"/>
              <a:t>table_alias.column_name</a:t>
            </a:r>
          </a:p>
          <a:p>
            <a:pPr marL="400050" lvl="1" indent="0">
              <a:spcBef>
                <a:spcPts val="0"/>
              </a:spcBef>
              <a:buNone/>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102</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79538" y="2364030"/>
            <a:ext cx="7584924" cy="1600438"/>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bedrooms, floors, grade AS rating, price, house_ids</a:t>
            </a:r>
          </a:p>
          <a:p>
            <a:r>
              <a:rPr lang="en-US" sz="1600" dirty="0">
                <a:latin typeface="Consolas"/>
                <a:cs typeface="Consolas"/>
              </a:rPr>
              <a:t>FROM house_details h</a:t>
            </a:r>
          </a:p>
          <a:p>
            <a:r>
              <a:rPr lang="en-US" sz="1600" dirty="0">
                <a:latin typeface="Consolas"/>
                <a:cs typeface="Consolas"/>
              </a:rPr>
              <a:t>INNER JOIN main_home m</a:t>
            </a:r>
          </a:p>
          <a:p>
            <a:r>
              <a:rPr lang="en-US" sz="1600" dirty="0">
                <a:latin typeface="Consolas"/>
                <a:cs typeface="Consolas"/>
              </a:rPr>
              <a:t>ON h.house_ids = m.id</a:t>
            </a:r>
          </a:p>
          <a:p>
            <a:r>
              <a:rPr lang="en-US" sz="1600" dirty="0">
                <a:latin typeface="Consolas"/>
                <a:cs typeface="Consolas"/>
              </a:rPr>
              <a:t>ORDER BY price DESC;</a:t>
            </a:r>
            <a:endParaRPr lang="tr-TR" sz="1600" dirty="0">
              <a:latin typeface="Consolas"/>
              <a:cs typeface="Consolas"/>
            </a:endParaRPr>
          </a:p>
        </p:txBody>
      </p:sp>
      <p:pic>
        <p:nvPicPr>
          <p:cNvPr id="9" name="Picture 2" descr="INNER_JO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657" y="870861"/>
            <a:ext cx="1341283" cy="9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845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Exercises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103</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50900" y="792810"/>
            <a:ext cx="7442200" cy="5493781"/>
          </a:xfrm>
          <a:prstGeom prst="rect">
            <a:avLst/>
          </a:prstGeom>
          <a:noFill/>
          <a:ln>
            <a:solidFill>
              <a:schemeClr val="tx1">
                <a:lumMod val="50000"/>
                <a:lumOff val="50000"/>
              </a:schemeClr>
            </a:solidFill>
          </a:ln>
        </p:spPr>
        <p:txBody>
          <a:bodyPr wrap="square" rtlCol="0">
            <a:normAutofit/>
          </a:bodyPr>
          <a:lstStyle/>
          <a:p>
            <a:pPr marL="0" indent="0">
              <a:buNone/>
            </a:pPr>
            <a:r>
              <a:rPr lang="en-US" sz="2500" b="1" dirty="0">
                <a:solidFill>
                  <a:schemeClr val="tx1">
                    <a:lumMod val="50000"/>
                    <a:lumOff val="50000"/>
                  </a:schemeClr>
                </a:solidFill>
              </a:rPr>
              <a:t>Exercises</a:t>
            </a:r>
            <a:r>
              <a:rPr lang="en-US" sz="2500" dirty="0">
                <a:solidFill>
                  <a:schemeClr val="tx1">
                    <a:lumMod val="50000"/>
                    <a:lumOff val="50000"/>
                  </a:schemeClr>
                </a:solidFill>
              </a:rPr>
              <a:t>:</a:t>
            </a:r>
          </a:p>
          <a:p>
            <a:pPr marL="0" indent="0">
              <a:buNone/>
            </a:pPr>
            <a:r>
              <a:rPr lang="en-US" sz="2500" dirty="0">
                <a:solidFill>
                  <a:schemeClr val="tx1">
                    <a:lumMod val="50000"/>
                    <a:lumOff val="50000"/>
                  </a:schemeClr>
                </a:solidFill>
              </a:rPr>
              <a:t>Open up the Query Tool in </a:t>
            </a:r>
            <a:r>
              <a:rPr lang="en-US" sz="2500" i="1" dirty="0">
                <a:solidFill>
                  <a:schemeClr val="tx1">
                    <a:lumMod val="50000"/>
                    <a:lumOff val="50000"/>
                  </a:schemeClr>
                </a:solidFill>
              </a:rPr>
              <a:t>pagila_mod</a:t>
            </a:r>
            <a:r>
              <a:rPr lang="en-US" sz="2500" dirty="0">
                <a:solidFill>
                  <a:schemeClr val="tx1">
                    <a:lumMod val="50000"/>
                    <a:lumOff val="50000"/>
                  </a:schemeClr>
                </a:solidFill>
              </a:rPr>
              <a:t> database and create the following:</a:t>
            </a:r>
            <a:endParaRPr lang="en-US" sz="2500" i="1" dirty="0">
              <a:solidFill>
                <a:schemeClr val="tx1">
                  <a:lumMod val="50000"/>
                  <a:lumOff val="50000"/>
                </a:schemeClr>
              </a:solidFill>
            </a:endParaRPr>
          </a:p>
          <a:p>
            <a:pPr marL="514350" indent="-514350">
              <a:buAutoNum type="arabicPeriod"/>
            </a:pPr>
            <a:r>
              <a:rPr lang="en-US" sz="2500" dirty="0">
                <a:solidFill>
                  <a:schemeClr val="tx1">
                    <a:lumMod val="50000"/>
                    <a:lumOff val="50000"/>
                  </a:schemeClr>
                </a:solidFill>
              </a:rPr>
              <a:t>Create an INNER JOIN statement that joins city with country and prints out all columns. </a:t>
            </a:r>
          </a:p>
          <a:p>
            <a:pPr marL="514350" indent="-514350">
              <a:buAutoNum type="arabicPeriod"/>
            </a:pPr>
            <a:r>
              <a:rPr lang="en-US" sz="2500" dirty="0">
                <a:solidFill>
                  <a:schemeClr val="tx1">
                    <a:lumMod val="50000"/>
                    <a:lumOff val="50000"/>
                  </a:schemeClr>
                </a:solidFill>
              </a:rPr>
              <a:t>Create an INNER JOIN statement that joins film with language and prints: film_id, rental_rate, release_year, and language.</a:t>
            </a:r>
          </a:p>
          <a:p>
            <a:pPr marL="514350" indent="-514350">
              <a:buAutoNum type="arabicPeriod"/>
            </a:pPr>
            <a:r>
              <a:rPr lang="en-US" sz="2500" dirty="0">
                <a:solidFill>
                  <a:schemeClr val="tx1">
                    <a:lumMod val="50000"/>
                    <a:lumOff val="50000"/>
                  </a:schemeClr>
                </a:solidFill>
              </a:rPr>
              <a:t>Create an INNER JOIN statement that joins film to film_actor. Only include: title, rental_rate, description, rental_duration, rating, and actor_id. </a:t>
            </a:r>
          </a:p>
        </p:txBody>
      </p:sp>
    </p:spTree>
    <p:extLst>
      <p:ext uri="{BB962C8B-B14F-4D97-AF65-F5344CB8AC3E}">
        <p14:creationId xmlns:p14="http://schemas.microsoft.com/office/powerpoint/2010/main" val="32749286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104</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76300" y="850866"/>
            <a:ext cx="7429500" cy="5422934"/>
          </a:xfrm>
          <a:prstGeom prst="rect">
            <a:avLst/>
          </a:prstGeom>
          <a:noFill/>
          <a:ln>
            <a:solidFill>
              <a:schemeClr val="tx1">
                <a:lumMod val="50000"/>
                <a:lumOff val="50000"/>
              </a:schemeClr>
            </a:solidFill>
          </a:ln>
        </p:spPr>
        <p:txBody>
          <a:bodyPr wrap="square" rtlCol="0">
            <a:normAutofit/>
          </a:bodyPr>
          <a:lstStyle/>
          <a:p>
            <a:pPr marL="0" indent="0">
              <a:buNone/>
            </a:pPr>
            <a:endParaRPr lang="en-US" sz="2500" i="1" dirty="0">
              <a:solidFill>
                <a:schemeClr val="tx1">
                  <a:lumMod val="50000"/>
                  <a:lumOff val="50000"/>
                </a:schemeClr>
              </a:solidFill>
            </a:endParaRPr>
          </a:p>
          <a:p>
            <a:pPr marL="514350" indent="-514350">
              <a:buFont typeface="+mj-lt"/>
              <a:buAutoNum type="arabicPeriod" startAt="4"/>
            </a:pPr>
            <a:r>
              <a:rPr lang="en-US" sz="2500" i="1" dirty="0">
                <a:solidFill>
                  <a:schemeClr val="tx1">
                    <a:lumMod val="50000"/>
                    <a:lumOff val="50000"/>
                  </a:schemeClr>
                </a:solidFill>
              </a:rPr>
              <a:t>ADVANCED: </a:t>
            </a:r>
            <a:r>
              <a:rPr lang="en-US" sz="2500" dirty="0">
                <a:solidFill>
                  <a:schemeClr val="tx1">
                    <a:lumMod val="50000"/>
                    <a:lumOff val="50000"/>
                  </a:schemeClr>
                </a:solidFill>
              </a:rPr>
              <a:t>Create an INNER JOIN statement that provides information on all of the films at store 2. Include information on title, description, inventory id, and rating.</a:t>
            </a:r>
          </a:p>
          <a:p>
            <a:pPr marL="514350" indent="-514350">
              <a:buAutoNum type="arabicPeriod" startAt="4"/>
            </a:pPr>
            <a:r>
              <a:rPr lang="en-US" sz="2500" i="1" dirty="0">
                <a:solidFill>
                  <a:schemeClr val="tx1">
                    <a:lumMod val="50000"/>
                    <a:lumOff val="50000"/>
                  </a:schemeClr>
                </a:solidFill>
              </a:rPr>
              <a:t>ADVANCED</a:t>
            </a:r>
            <a:r>
              <a:rPr lang="en-US" sz="2500" dirty="0">
                <a:solidFill>
                  <a:schemeClr val="tx1">
                    <a:lumMod val="50000"/>
                    <a:lumOff val="50000"/>
                  </a:schemeClr>
                </a:solidFill>
              </a:rPr>
              <a:t>: Create an INNER JOIN statement that counts the total number of cities in each country. Rename the count to “total_cities”. Sort the results by countries with maximum amount of cities to least amount of cities.</a:t>
            </a:r>
          </a:p>
        </p:txBody>
      </p:sp>
    </p:spTree>
    <p:extLst>
      <p:ext uri="{BB962C8B-B14F-4D97-AF65-F5344CB8AC3E}">
        <p14:creationId xmlns:p14="http://schemas.microsoft.com/office/powerpoint/2010/main" val="7338442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Solutions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105</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 </a:t>
            </a:r>
          </a:p>
        </p:txBody>
      </p:sp>
      <p:pic>
        <p:nvPicPr>
          <p:cNvPr id="2" name="Picture 1"/>
          <p:cNvPicPr>
            <a:picLocks noChangeAspect="1"/>
          </p:cNvPicPr>
          <p:nvPr/>
        </p:nvPicPr>
        <p:blipFill>
          <a:blip r:embed="rId3"/>
          <a:stretch>
            <a:fillRect/>
          </a:stretch>
        </p:blipFill>
        <p:spPr>
          <a:xfrm>
            <a:off x="1115500" y="1569755"/>
            <a:ext cx="7178728" cy="4225650"/>
          </a:xfrm>
          <a:prstGeom prst="rect">
            <a:avLst/>
          </a:prstGeom>
        </p:spPr>
      </p:pic>
    </p:spTree>
    <p:extLst>
      <p:ext uri="{BB962C8B-B14F-4D97-AF65-F5344CB8AC3E}">
        <p14:creationId xmlns:p14="http://schemas.microsoft.com/office/powerpoint/2010/main" val="32661554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106</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a:t>
            </a:r>
          </a:p>
        </p:txBody>
      </p:sp>
      <p:pic>
        <p:nvPicPr>
          <p:cNvPr id="2" name="Picture 1"/>
          <p:cNvPicPr>
            <a:picLocks noChangeAspect="1"/>
          </p:cNvPicPr>
          <p:nvPr/>
        </p:nvPicPr>
        <p:blipFill>
          <a:blip r:embed="rId3"/>
          <a:stretch>
            <a:fillRect/>
          </a:stretch>
        </p:blipFill>
        <p:spPr>
          <a:xfrm>
            <a:off x="1069151" y="1553989"/>
            <a:ext cx="7209354" cy="4453112"/>
          </a:xfrm>
          <a:prstGeom prst="rect">
            <a:avLst/>
          </a:prstGeom>
        </p:spPr>
      </p:pic>
    </p:spTree>
    <p:extLst>
      <p:ext uri="{BB962C8B-B14F-4D97-AF65-F5344CB8AC3E}">
        <p14:creationId xmlns:p14="http://schemas.microsoft.com/office/powerpoint/2010/main" val="9108751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107</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942" t="7672" b="4787"/>
          <a:stretch/>
        </p:blipFill>
        <p:spPr bwMode="auto">
          <a:xfrm>
            <a:off x="984536" y="1389098"/>
            <a:ext cx="6797732" cy="4891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27451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108</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4.</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625" t="7667" b="4833"/>
          <a:stretch/>
        </p:blipFill>
        <p:spPr bwMode="auto">
          <a:xfrm>
            <a:off x="960165" y="1426988"/>
            <a:ext cx="6940275" cy="4757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6602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06725" y="1447253"/>
            <a:ext cx="7577531" cy="4445547"/>
          </a:xfrm>
          <a:prstGeom prst="rect">
            <a:avLst/>
          </a:prstGeom>
        </p:spPr>
      </p:pic>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109</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5.</a:t>
            </a:r>
          </a:p>
        </p:txBody>
      </p:sp>
    </p:spTree>
    <p:extLst>
      <p:ext uri="{BB962C8B-B14F-4D97-AF65-F5344CB8AC3E}">
        <p14:creationId xmlns:p14="http://schemas.microsoft.com/office/powerpoint/2010/main" val="3887243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Relational Databases</a:t>
            </a:r>
          </a:p>
        </p:txBody>
      </p:sp>
      <p:sp>
        <p:nvSpPr>
          <p:cNvPr id="171" name="Shape 171"/>
          <p:cNvSpPr txBox="1">
            <a:spLocks noGrp="1"/>
          </p:cNvSpPr>
          <p:nvPr>
            <p:ph type="body" idx="1"/>
          </p:nvPr>
        </p:nvSpPr>
        <p:spPr>
          <a:xfrm>
            <a:off x="789709" y="877300"/>
            <a:ext cx="7647710" cy="5248800"/>
          </a:xfrm>
          <a:prstGeom prst="rect">
            <a:avLst/>
          </a:prstGeom>
          <a:noFill/>
          <a:ln>
            <a:noFill/>
          </a:ln>
        </p:spPr>
        <p:txBody>
          <a:bodyPr lIns="91425" tIns="45700" rIns="91425" bIns="45700" anchor="t" anchorCtr="0">
            <a:normAutofit fontScale="92500"/>
          </a:bodyPr>
          <a:lstStyle/>
          <a:p>
            <a:pPr marL="342900" marR="0" lvl="0" indent="-342900" algn="l" rtl="0">
              <a:spcBef>
                <a:spcPts val="0"/>
              </a:spcBef>
              <a:spcAft>
                <a:spcPts val="0"/>
              </a:spcAft>
              <a:buClr>
                <a:schemeClr val="dk1"/>
              </a:buClr>
              <a:buSzPct val="100000"/>
              <a:buFont typeface="Arial"/>
              <a:buChar char="•"/>
            </a:pPr>
            <a:r>
              <a:rPr lang="en-US" sz="3400" dirty="0"/>
              <a:t>Information is organized into </a:t>
            </a:r>
            <a:r>
              <a:rPr lang="en-US" sz="3400" b="1" dirty="0"/>
              <a:t>tables </a:t>
            </a:r>
            <a:r>
              <a:rPr lang="en-US" sz="3400" dirty="0"/>
              <a:t>of </a:t>
            </a:r>
            <a:r>
              <a:rPr lang="en-US" sz="3400" b="1" dirty="0"/>
              <a:t>columns</a:t>
            </a:r>
            <a:r>
              <a:rPr lang="en-US" sz="3400" dirty="0"/>
              <a:t> and </a:t>
            </a:r>
            <a:r>
              <a:rPr lang="en-US" sz="3400" b="1" dirty="0"/>
              <a:t>rows.</a:t>
            </a:r>
          </a:p>
          <a:p>
            <a:pPr marL="342900" marR="0" lvl="0" indent="-342900" algn="l" rtl="0">
              <a:spcBef>
                <a:spcPts val="0"/>
              </a:spcBef>
              <a:spcAft>
                <a:spcPts val="0"/>
              </a:spcAft>
              <a:buClr>
                <a:schemeClr val="dk1"/>
              </a:buClr>
              <a:buSzPct val="100000"/>
              <a:buFont typeface="Arial"/>
              <a:buChar char="•"/>
            </a:pPr>
            <a:r>
              <a:rPr lang="en-US" sz="3400" dirty="0"/>
              <a:t>Each row should have a </a:t>
            </a:r>
            <a:r>
              <a:rPr lang="en-US" sz="3400" b="1" dirty="0"/>
              <a:t>primary key.</a:t>
            </a:r>
            <a:endParaRPr lang="en-US" sz="2200" dirty="0"/>
          </a:p>
          <a:p>
            <a:pPr marL="342900" marR="0" lvl="0" indent="-342900" algn="l" rtl="0">
              <a:spcBef>
                <a:spcPts val="0"/>
              </a:spcBef>
              <a:spcAft>
                <a:spcPts val="0"/>
              </a:spcAft>
              <a:buClr>
                <a:schemeClr val="dk1"/>
              </a:buClr>
              <a:buSzPct val="100000"/>
              <a:buFont typeface="Arial"/>
              <a:buChar char="•"/>
            </a:pPr>
            <a:r>
              <a:rPr lang="en-US" sz="3400" dirty="0"/>
              <a:t>The primary key can be stored in other tables as a </a:t>
            </a:r>
            <a:r>
              <a:rPr lang="en-US" sz="3400" b="1" dirty="0"/>
              <a:t>foreign key.</a:t>
            </a:r>
          </a:p>
          <a:p>
            <a:pPr marL="342900" marR="0" lvl="0" indent="-342900" algn="l" rtl="0">
              <a:spcBef>
                <a:spcPts val="0"/>
              </a:spcBef>
              <a:spcAft>
                <a:spcPts val="0"/>
              </a:spcAft>
              <a:buClr>
                <a:schemeClr val="dk1"/>
              </a:buClr>
              <a:buSzPct val="100000"/>
              <a:buFont typeface="Arial"/>
              <a:buChar char="•"/>
            </a:pPr>
            <a:r>
              <a:rPr lang="en-US" sz="3400" dirty="0"/>
              <a:t>Tables should be </a:t>
            </a:r>
            <a:r>
              <a:rPr lang="en-US" sz="3400" b="1" dirty="0"/>
              <a:t>related </a:t>
            </a:r>
            <a:r>
              <a:rPr lang="en-US" sz="3400" dirty="0"/>
              <a:t>using logic.</a:t>
            </a:r>
          </a:p>
          <a:p>
            <a:pPr lvl="0" indent="-342900">
              <a:spcBef>
                <a:spcPts val="0"/>
              </a:spcBef>
            </a:pPr>
            <a:r>
              <a:rPr lang="en-US" sz="3400" dirty="0"/>
              <a:t>RDBMS actions utilize </a:t>
            </a:r>
            <a:r>
              <a:rPr lang="en-US" sz="3400" b="1" dirty="0"/>
              <a:t>ACID </a:t>
            </a:r>
            <a:r>
              <a:rPr lang="en-US" sz="3400" dirty="0"/>
              <a:t>rules (outside of the scope of the course).</a:t>
            </a:r>
          </a:p>
          <a:p>
            <a:pPr marL="342900" marR="0" lvl="0" indent="-342900" algn="l" rtl="0">
              <a:spcBef>
                <a:spcPts val="0"/>
              </a:spcBef>
              <a:spcAft>
                <a:spcPts val="0"/>
              </a:spcAft>
              <a:buClr>
                <a:schemeClr val="dk1"/>
              </a:buClr>
              <a:buSzPct val="100000"/>
              <a:buFont typeface="Arial"/>
              <a:buChar char="•"/>
            </a:pPr>
            <a:r>
              <a:rPr lang="en-US" sz="3400" dirty="0"/>
              <a:t>Uses </a:t>
            </a:r>
            <a:r>
              <a:rPr lang="en-US" sz="3400" b="1" dirty="0"/>
              <a:t>SQL</a:t>
            </a:r>
            <a:r>
              <a:rPr lang="en-US" sz="3400" dirty="0"/>
              <a:t> to retrieve, modify, and store information.</a:t>
            </a:r>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172" name="Shape 172"/>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0022920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(cont’d)</a:t>
            </a:r>
          </a:p>
        </p:txBody>
      </p:sp>
      <p:sp>
        <p:nvSpPr>
          <p:cNvPr id="316" name="Shape 316"/>
          <p:cNvSpPr txBox="1">
            <a:spLocks noGrp="1"/>
          </p:cNvSpPr>
          <p:nvPr>
            <p:ph type="body" idx="1"/>
          </p:nvPr>
        </p:nvSpPr>
        <p:spPr>
          <a:xfrm>
            <a:off x="779538" y="877299"/>
            <a:ext cx="7646150"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dirty="0"/>
              <a:t>We can use GROUP BY to </a:t>
            </a:r>
          </a:p>
          <a:p>
            <a:pPr marL="0" marR="0" lvl="0" indent="0" algn="l" rtl="0">
              <a:spcBef>
                <a:spcPts val="0"/>
              </a:spcBef>
              <a:spcAft>
                <a:spcPts val="0"/>
              </a:spcAft>
              <a:buClr>
                <a:schemeClr val="dk1"/>
              </a:buClr>
              <a:buSzPct val="100000"/>
              <a:buNone/>
            </a:pPr>
            <a:r>
              <a:rPr lang="en-US" dirty="0"/>
              <a:t>    provide summary information. </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r>
              <a:rPr lang="en-US" dirty="0"/>
              <a:t>There are </a:t>
            </a:r>
            <a:r>
              <a:rPr lang="en-US" b="1" dirty="0"/>
              <a:t>NULLS </a:t>
            </a:r>
            <a:r>
              <a:rPr lang="en-US" dirty="0"/>
              <a:t>within location_table, so the INNER JOIN allows us to only count those areas that have data.</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110</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953706" y="1969144"/>
            <a:ext cx="7584924" cy="1846659"/>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ROUND(AVG(grade),3) AS mean_rating, COUNT(*),zipcode</a:t>
            </a:r>
          </a:p>
          <a:p>
            <a:r>
              <a:rPr lang="en-US" sz="1600" dirty="0">
                <a:latin typeface="Consolas"/>
                <a:cs typeface="Consolas"/>
              </a:rPr>
              <a:t>FROM house_details h</a:t>
            </a:r>
          </a:p>
          <a:p>
            <a:r>
              <a:rPr lang="en-US" sz="1600" dirty="0">
                <a:latin typeface="Consolas"/>
                <a:cs typeface="Consolas"/>
              </a:rPr>
              <a:t>INNER JOIN location_table l</a:t>
            </a:r>
          </a:p>
          <a:p>
            <a:r>
              <a:rPr lang="en-US" sz="1600" dirty="0">
                <a:latin typeface="Consolas"/>
                <a:cs typeface="Consolas"/>
              </a:rPr>
              <a:t>ON h.house_ids = l.house_id</a:t>
            </a:r>
          </a:p>
          <a:p>
            <a:r>
              <a:rPr lang="en-US" sz="1600" dirty="0">
                <a:latin typeface="Consolas"/>
                <a:cs typeface="Consolas"/>
              </a:rPr>
              <a:t>GROUP BY zipcode</a:t>
            </a:r>
          </a:p>
          <a:p>
            <a:r>
              <a:rPr lang="en-US" sz="1600" dirty="0">
                <a:latin typeface="Consolas"/>
                <a:cs typeface="Consolas"/>
              </a:rPr>
              <a:t>ORDER BY mean_rating DESC;</a:t>
            </a:r>
          </a:p>
        </p:txBody>
      </p:sp>
      <p:pic>
        <p:nvPicPr>
          <p:cNvPr id="8" name="Picture 2" descr="INNER_JO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405" y="914403"/>
            <a:ext cx="1341283" cy="9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2911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3+ Tables </a:t>
            </a:r>
          </a:p>
        </p:txBody>
      </p:sp>
      <p:sp>
        <p:nvSpPr>
          <p:cNvPr id="316" name="Shape 316"/>
          <p:cNvSpPr txBox="1">
            <a:spLocks noGrp="1"/>
          </p:cNvSpPr>
          <p:nvPr>
            <p:ph type="body" idx="1"/>
          </p:nvPr>
        </p:nvSpPr>
        <p:spPr>
          <a:xfrm>
            <a:off x="754742" y="790215"/>
            <a:ext cx="7932057" cy="3259271"/>
          </a:xfrm>
          <a:prstGeom prst="rect">
            <a:avLst/>
          </a:prstGeom>
          <a:noFill/>
          <a:ln>
            <a:noFill/>
          </a:ln>
        </p:spPr>
        <p:txBody>
          <a:bodyPr lIns="91425" tIns="45700" rIns="91425" bIns="45700" anchor="t" anchorCtr="0">
            <a:normAutofit lnSpcReduction="10000"/>
          </a:bodyPr>
          <a:lstStyle/>
          <a:p>
            <a:pPr marL="342900" marR="0" lvl="0" indent="-342900" algn="l" rtl="0">
              <a:spcBef>
                <a:spcPts val="0"/>
              </a:spcBef>
              <a:spcAft>
                <a:spcPts val="0"/>
              </a:spcAft>
              <a:buClr>
                <a:schemeClr val="dk1"/>
              </a:buClr>
              <a:buSzPct val="100000"/>
              <a:buFont typeface="Arial"/>
              <a:buChar char="•"/>
            </a:pPr>
            <a:r>
              <a:rPr lang="en-US" dirty="0"/>
              <a:t>Oftentimes we have a table that is used to connect two other tables. </a:t>
            </a:r>
          </a:p>
          <a:p>
            <a:pPr marL="342900" marR="0" lvl="0" indent="-342900" algn="l" rtl="0">
              <a:spcBef>
                <a:spcPts val="0"/>
              </a:spcBef>
              <a:spcAft>
                <a:spcPts val="0"/>
              </a:spcAft>
              <a:buClr>
                <a:schemeClr val="dk1"/>
              </a:buClr>
              <a:buSzPct val="100000"/>
              <a:buFont typeface="Arial"/>
              <a:buChar char="•"/>
            </a:pPr>
            <a:r>
              <a:rPr lang="en-US" dirty="0"/>
              <a:t>These tables could be called </a:t>
            </a:r>
            <a:r>
              <a:rPr lang="en-US" b="1" dirty="0"/>
              <a:t>associative tables </a:t>
            </a:r>
            <a:r>
              <a:rPr lang="en-US" dirty="0"/>
              <a:t>or </a:t>
            </a:r>
            <a:r>
              <a:rPr lang="en-US" b="1" dirty="0"/>
              <a:t>junction tables</a:t>
            </a:r>
            <a:r>
              <a:rPr lang="en-US" dirty="0"/>
              <a:t>.</a:t>
            </a:r>
          </a:p>
          <a:p>
            <a:pPr marL="342900" marR="0" lvl="0" indent="-342900" algn="l" rtl="0">
              <a:spcBef>
                <a:spcPts val="0"/>
              </a:spcBef>
              <a:spcAft>
                <a:spcPts val="0"/>
              </a:spcAft>
              <a:buClr>
                <a:schemeClr val="dk1"/>
              </a:buClr>
              <a:buSzPct val="100000"/>
              <a:buFont typeface="Arial"/>
              <a:buChar char="•"/>
            </a:pPr>
            <a:r>
              <a:rPr lang="en-US" dirty="0"/>
              <a:t>In </a:t>
            </a:r>
            <a:r>
              <a:rPr lang="en-US" b="1" dirty="0"/>
              <a:t>pagila_mod </a:t>
            </a:r>
            <a:r>
              <a:rPr lang="en-US" dirty="0"/>
              <a:t>the table </a:t>
            </a:r>
            <a:r>
              <a:rPr lang="en-US" b="1" dirty="0"/>
              <a:t>film_actor </a:t>
            </a:r>
            <a:r>
              <a:rPr lang="en-US" dirty="0"/>
              <a:t>is a </a:t>
            </a:r>
            <a:r>
              <a:rPr lang="en-US" b="1" dirty="0"/>
              <a:t>junction table</a:t>
            </a:r>
            <a:r>
              <a:rPr lang="en-US" dirty="0"/>
              <a:t> for the tables </a:t>
            </a:r>
            <a:r>
              <a:rPr lang="en-US" b="1" dirty="0"/>
              <a:t>film</a:t>
            </a:r>
            <a:r>
              <a:rPr lang="en-US" dirty="0"/>
              <a:t> &amp; </a:t>
            </a:r>
            <a:r>
              <a:rPr lang="en-US" b="1" dirty="0"/>
              <a:t>actor.</a:t>
            </a:r>
            <a:r>
              <a:rPr lang="en-US" dirty="0"/>
              <a:t> </a:t>
            </a:r>
          </a:p>
          <a:p>
            <a:pPr lvl="1" indent="-342900">
              <a:spcBef>
                <a:spcPts val="0"/>
              </a:spcBef>
              <a:buFont typeface="Arial"/>
              <a:buChar char="•"/>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111</a:t>
            </a:fld>
            <a:endParaRPr lang="en-US" sz="1200" dirty="0">
              <a:solidFill>
                <a:srgbClr val="888888"/>
              </a:solidFill>
              <a:latin typeface="Helvetica Neue"/>
              <a:ea typeface="Helvetica Neue"/>
              <a:cs typeface="Helvetica Neue"/>
              <a:sym typeface="Helvetica Neue"/>
            </a:endParaRPr>
          </a:p>
        </p:txBody>
      </p:sp>
      <p:pic>
        <p:nvPicPr>
          <p:cNvPr id="4" name="Picture 3"/>
          <p:cNvPicPr>
            <a:picLocks noChangeAspect="1"/>
          </p:cNvPicPr>
          <p:nvPr/>
        </p:nvPicPr>
        <p:blipFill>
          <a:blip r:embed="rId3"/>
          <a:stretch>
            <a:fillRect/>
          </a:stretch>
        </p:blipFill>
        <p:spPr>
          <a:xfrm>
            <a:off x="6168457" y="4594967"/>
            <a:ext cx="1657350" cy="1047750"/>
          </a:xfrm>
          <a:prstGeom prst="rect">
            <a:avLst/>
          </a:prstGeom>
        </p:spPr>
      </p:pic>
      <p:pic>
        <p:nvPicPr>
          <p:cNvPr id="5" name="Picture 4"/>
          <p:cNvPicPr>
            <a:picLocks noChangeAspect="1"/>
          </p:cNvPicPr>
          <p:nvPr/>
        </p:nvPicPr>
        <p:blipFill>
          <a:blip r:embed="rId4"/>
          <a:stretch>
            <a:fillRect/>
          </a:stretch>
        </p:blipFill>
        <p:spPr>
          <a:xfrm>
            <a:off x="3578682" y="4267940"/>
            <a:ext cx="1638300" cy="952500"/>
          </a:xfrm>
          <a:prstGeom prst="rect">
            <a:avLst/>
          </a:prstGeom>
        </p:spPr>
      </p:pic>
      <p:pic>
        <p:nvPicPr>
          <p:cNvPr id="6" name="Picture 5"/>
          <p:cNvPicPr>
            <a:picLocks noChangeAspect="1"/>
          </p:cNvPicPr>
          <p:nvPr/>
        </p:nvPicPr>
        <p:blipFill>
          <a:blip r:embed="rId5"/>
          <a:stretch>
            <a:fillRect/>
          </a:stretch>
        </p:blipFill>
        <p:spPr>
          <a:xfrm>
            <a:off x="1144937" y="3956956"/>
            <a:ext cx="1714500" cy="2362200"/>
          </a:xfrm>
          <a:prstGeom prst="rect">
            <a:avLst/>
          </a:prstGeom>
        </p:spPr>
      </p:pic>
      <p:cxnSp>
        <p:nvCxnSpPr>
          <p:cNvPr id="8" name="Straight Arrow Connector 7"/>
          <p:cNvCxnSpPr>
            <a:cxnSpLocks/>
            <a:stCxn id="5" idx="1"/>
          </p:cNvCxnSpPr>
          <p:nvPr/>
        </p:nvCxnSpPr>
        <p:spPr>
          <a:xfrm flipH="1" flipV="1">
            <a:off x="2191657" y="4267940"/>
            <a:ext cx="1387025" cy="4762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723506" y="4638509"/>
            <a:ext cx="1503007" cy="2829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85169" y="5645426"/>
            <a:ext cx="5344431" cy="523220"/>
          </a:xfrm>
          <a:prstGeom prst="rect">
            <a:avLst/>
          </a:prstGeom>
          <a:noFill/>
        </p:spPr>
        <p:txBody>
          <a:bodyPr wrap="square" rtlCol="0">
            <a:spAutoFit/>
          </a:bodyPr>
          <a:lstStyle/>
          <a:p>
            <a:r>
              <a:rPr lang="en-US" i="1" dirty="0">
                <a:solidFill>
                  <a:schemeClr val="dk1"/>
                </a:solidFill>
                <a:latin typeface="Helvetica Neue"/>
                <a:ea typeface="Helvetica Neue"/>
                <a:cs typeface="Helvetica Neue"/>
                <a:sym typeface="Helvetica Neue"/>
              </a:rPr>
              <a:t>Images from: http://www.postgresqltutorial.com/postgresql-sample-database/</a:t>
            </a:r>
            <a:endParaRPr lang="en-US" i="1" dirty="0"/>
          </a:p>
        </p:txBody>
      </p:sp>
    </p:spTree>
    <p:extLst>
      <p:ext uri="{BB962C8B-B14F-4D97-AF65-F5344CB8AC3E}">
        <p14:creationId xmlns:p14="http://schemas.microsoft.com/office/powerpoint/2010/main" val="8150922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a:t>
            </a:r>
          </a:p>
        </p:txBody>
      </p:sp>
      <p:sp>
        <p:nvSpPr>
          <p:cNvPr id="590" name="Shape 590"/>
          <p:cNvSpPr txBox="1">
            <a:spLocks noGrp="1"/>
          </p:cNvSpPr>
          <p:nvPr>
            <p:ph type="body" idx="1"/>
          </p:nvPr>
        </p:nvSpPr>
        <p:spPr>
          <a:xfrm>
            <a:off x="769257" y="751690"/>
            <a:ext cx="7620000" cy="5749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800" dirty="0"/>
              <a:t>Another powerful tool in relational databases is the use of the </a:t>
            </a:r>
            <a:r>
              <a:rPr lang="en-US" sz="3800" b="1" dirty="0"/>
              <a:t>subquery.</a:t>
            </a:r>
          </a:p>
          <a:p>
            <a:pPr marL="342900" marR="0" lvl="0" indent="-342900" algn="l" rtl="0">
              <a:lnSpc>
                <a:spcPct val="100000"/>
              </a:lnSpc>
              <a:spcBef>
                <a:spcPts val="0"/>
              </a:spcBef>
              <a:spcAft>
                <a:spcPts val="0"/>
              </a:spcAft>
              <a:buClr>
                <a:schemeClr val="dk1"/>
              </a:buClr>
              <a:buSzPct val="100000"/>
              <a:buFont typeface="Arial"/>
              <a:buChar char="•"/>
            </a:pPr>
            <a:r>
              <a:rPr lang="en-US" sz="3800" dirty="0"/>
              <a:t>A </a:t>
            </a:r>
            <a:r>
              <a:rPr lang="en-US" sz="3800" b="1" dirty="0"/>
              <a:t>subquery</a:t>
            </a:r>
            <a:r>
              <a:rPr lang="en-US" sz="3800" dirty="0"/>
              <a:t> allows you to code a SELECT statement within another set of SQL code. </a:t>
            </a:r>
            <a:endParaRPr lang="en-US" sz="3800" b="1" dirty="0"/>
          </a:p>
          <a:p>
            <a:pPr marL="342900" marR="0" lvl="0" indent="-342900" algn="l" rtl="0">
              <a:lnSpc>
                <a:spcPct val="100000"/>
              </a:lnSpc>
              <a:spcBef>
                <a:spcPts val="0"/>
              </a:spcBef>
              <a:spcAft>
                <a:spcPts val="0"/>
              </a:spcAft>
              <a:buClr>
                <a:schemeClr val="dk1"/>
              </a:buClr>
              <a:buSzPct val="100000"/>
              <a:buFont typeface="Arial"/>
              <a:buChar char="•"/>
            </a:pPr>
            <a:r>
              <a:rPr lang="en-US" sz="3800" dirty="0"/>
              <a:t>This kind of query is often used to produce a </a:t>
            </a:r>
            <a:r>
              <a:rPr lang="en-US" sz="3800" b="1" dirty="0"/>
              <a:t>summary metric</a:t>
            </a:r>
            <a:r>
              <a:rPr lang="en-US" sz="3800" dirty="0"/>
              <a:t> to use in additional SQL code.  </a:t>
            </a:r>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b="1" dirty="0"/>
          </a:p>
          <a:p>
            <a:pPr marL="635000" marR="0" lvl="1" indent="0" algn="l" rtl="0">
              <a:lnSpc>
                <a:spcPct val="100000"/>
              </a:lnSpc>
              <a:spcBef>
                <a:spcPts val="0"/>
              </a:spcBef>
              <a:spcAft>
                <a:spcPts val="0"/>
              </a:spcAft>
              <a:buNone/>
            </a:pPr>
            <a:endParaRPr b="1" dirty="0"/>
          </a:p>
          <a:p>
            <a:pPr marL="0" marR="0" lvl="0" indent="0" algn="l" rtl="0">
              <a:lnSpc>
                <a:spcPct val="100000"/>
              </a:lnSpc>
              <a:spcBef>
                <a:spcPts val="0"/>
              </a:spcBef>
              <a:spcAft>
                <a:spcPts val="0"/>
              </a:spcAft>
              <a:buNone/>
            </a:pPr>
            <a:endParaRPr b="1" dirty="0"/>
          </a:p>
          <a:p>
            <a:pPr marL="457200" marR="0" lvl="0" indent="0" algn="l" rtl="0">
              <a:lnSpc>
                <a:spcPct val="100000"/>
              </a:lnSpc>
              <a:spcBef>
                <a:spcPts val="0"/>
              </a:spcBef>
              <a:spcAft>
                <a:spcPts val="0"/>
              </a:spcAft>
              <a:buNone/>
            </a:pPr>
            <a:endParaRPr b="1" dirty="0"/>
          </a:p>
        </p:txBody>
      </p:sp>
      <p:sp>
        <p:nvSpPr>
          <p:cNvPr id="591" name="Shape 59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112</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514777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(cont’d)</a:t>
            </a:r>
          </a:p>
        </p:txBody>
      </p:sp>
      <p:sp>
        <p:nvSpPr>
          <p:cNvPr id="316" name="Shape 316"/>
          <p:cNvSpPr txBox="1">
            <a:spLocks noGrp="1"/>
          </p:cNvSpPr>
          <p:nvPr>
            <p:ph type="body" idx="1"/>
          </p:nvPr>
        </p:nvSpPr>
        <p:spPr>
          <a:xfrm>
            <a:off x="827314" y="877299"/>
            <a:ext cx="7489372"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sz="4000" dirty="0"/>
              <a:t>Main use of </a:t>
            </a:r>
            <a:r>
              <a:rPr lang="en-US" sz="4000" b="1" dirty="0"/>
              <a:t>subquery </a:t>
            </a:r>
            <a:r>
              <a:rPr lang="en-US" sz="4000" dirty="0"/>
              <a:t>is </a:t>
            </a:r>
            <a:r>
              <a:rPr lang="en-US" sz="4000" b="1" dirty="0"/>
              <a:t>efficiency</a:t>
            </a:r>
            <a:r>
              <a:rPr lang="en-US" sz="4000" dirty="0"/>
              <a:t>. </a:t>
            </a:r>
          </a:p>
          <a:p>
            <a:pPr marL="342900" marR="0" lvl="0" indent="-342900" algn="l" rtl="0">
              <a:spcBef>
                <a:spcPts val="0"/>
              </a:spcBef>
              <a:spcAft>
                <a:spcPts val="0"/>
              </a:spcAft>
              <a:buClr>
                <a:schemeClr val="dk1"/>
              </a:buClr>
              <a:buSzPct val="100000"/>
              <a:buFont typeface="Arial"/>
              <a:buChar char="•"/>
            </a:pPr>
            <a:r>
              <a:rPr lang="en-US" sz="4000" dirty="0"/>
              <a:t>In real-life massive datasets have to be pushed to </a:t>
            </a:r>
            <a:r>
              <a:rPr lang="en-US" sz="4000" b="1" dirty="0"/>
              <a:t>servers </a:t>
            </a:r>
            <a:r>
              <a:rPr lang="en-US" sz="4000" dirty="0"/>
              <a:t>where querying takes a long time. Reduction of steps = increased productivity. </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400050" lvl="1" indent="0">
              <a:spcBef>
                <a:spcPts val="0"/>
              </a:spcBef>
              <a:buNone/>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113</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396003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(cont’d)</a:t>
            </a:r>
          </a:p>
        </p:txBody>
      </p:sp>
      <p:sp>
        <p:nvSpPr>
          <p:cNvPr id="316" name="Shape 316"/>
          <p:cNvSpPr txBox="1">
            <a:spLocks noGrp="1"/>
          </p:cNvSpPr>
          <p:nvPr>
            <p:ph type="body" idx="1"/>
          </p:nvPr>
        </p:nvSpPr>
        <p:spPr>
          <a:xfrm>
            <a:off x="779538" y="877299"/>
            <a:ext cx="7584924" cy="5441857"/>
          </a:xfrm>
          <a:prstGeom prst="rect">
            <a:avLst/>
          </a:prstGeom>
          <a:noFill/>
          <a:ln>
            <a:noFill/>
          </a:ln>
        </p:spPr>
        <p:txBody>
          <a:bodyPr lIns="91425" tIns="45700" rIns="91425" bIns="45700" anchor="t" anchorCtr="0">
            <a:normAutofit lnSpcReduction="10000"/>
          </a:bodyPr>
          <a:lstStyle/>
          <a:p>
            <a:pPr marL="342900" marR="0" lvl="0" indent="-342900" algn="l" rtl="0">
              <a:spcBef>
                <a:spcPts val="0"/>
              </a:spcBef>
              <a:spcAft>
                <a:spcPts val="0"/>
              </a:spcAft>
              <a:buClr>
                <a:schemeClr val="dk1"/>
              </a:buClr>
              <a:buSzPct val="100000"/>
              <a:buFont typeface="Arial"/>
              <a:buChar char="•"/>
            </a:pPr>
            <a:r>
              <a:rPr lang="en-US" dirty="0"/>
              <a:t>Let’s print house details for all houses below the average price. </a:t>
            </a:r>
          </a:p>
          <a:p>
            <a:pPr marL="342900" marR="0" lvl="0" indent="-342900" algn="l" rtl="0">
              <a:spcBef>
                <a:spcPts val="0"/>
              </a:spcBef>
              <a:spcAft>
                <a:spcPts val="0"/>
              </a:spcAft>
              <a:buClr>
                <a:schemeClr val="dk1"/>
              </a:buClr>
              <a:buSzPct val="100000"/>
              <a:buFont typeface="Arial"/>
              <a:buChar char="•"/>
            </a:pPr>
            <a:r>
              <a:rPr lang="en-US" dirty="0"/>
              <a:t>We first write a query for </a:t>
            </a:r>
            <a:r>
              <a:rPr lang="en-US" b="1" dirty="0"/>
              <a:t>AVG</a:t>
            </a:r>
            <a:r>
              <a:rPr lang="en-US" dirty="0"/>
              <a:t> price:</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r>
              <a:rPr lang="en-US" dirty="0"/>
              <a:t>Now, we can write this value into our code:</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r>
              <a:rPr lang="en-US" b="1" dirty="0"/>
              <a:t>Subquery</a:t>
            </a:r>
            <a:r>
              <a:rPr lang="en-US" dirty="0"/>
              <a:t> makes this much quicker.</a:t>
            </a:r>
            <a:endParaRPr lang="en-US" b="1"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400050" lvl="1" indent="0">
              <a:spcBef>
                <a:spcPts val="0"/>
              </a:spcBef>
              <a:buNone/>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114</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79538" y="2487957"/>
            <a:ext cx="7584924" cy="861774"/>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AVG(price::numeric)</a:t>
            </a:r>
          </a:p>
          <a:p>
            <a:r>
              <a:rPr lang="en-US" sz="1600" dirty="0">
                <a:latin typeface="Consolas"/>
                <a:cs typeface="Consolas"/>
              </a:rPr>
              <a:t>FROM main_home;</a:t>
            </a:r>
            <a:endParaRPr lang="tr-TR" sz="1600" dirty="0">
              <a:latin typeface="Consolas"/>
              <a:cs typeface="Consolas"/>
            </a:endParaRPr>
          </a:p>
        </p:txBody>
      </p:sp>
      <p:sp>
        <p:nvSpPr>
          <p:cNvPr id="6" name="Rectangle 5"/>
          <p:cNvSpPr/>
          <p:nvPr/>
        </p:nvSpPr>
        <p:spPr>
          <a:xfrm>
            <a:off x="779538" y="4523298"/>
            <a:ext cx="7584924"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 </a:t>
            </a:r>
          </a:p>
          <a:p>
            <a:r>
              <a:rPr lang="en-US" sz="1600" dirty="0">
                <a:latin typeface="Consolas"/>
                <a:cs typeface="Consolas"/>
              </a:rPr>
              <a:t>FROM main_home</a:t>
            </a:r>
          </a:p>
          <a:p>
            <a:r>
              <a:rPr lang="en-US" sz="1600" dirty="0">
                <a:latin typeface="Consolas"/>
                <a:cs typeface="Consolas"/>
              </a:rPr>
              <a:t>WHERE price::numeric &lt; 540623.6140138085;</a:t>
            </a:r>
            <a:endParaRPr lang="tr-TR" sz="1600" dirty="0">
              <a:latin typeface="Consolas"/>
              <a:cs typeface="Consolas"/>
            </a:endParaRPr>
          </a:p>
        </p:txBody>
      </p:sp>
    </p:spTree>
    <p:extLst>
      <p:ext uri="{BB962C8B-B14F-4D97-AF65-F5344CB8AC3E}">
        <p14:creationId xmlns:p14="http://schemas.microsoft.com/office/powerpoint/2010/main" val="40876093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Shape 316"/>
          <p:cNvSpPr txBox="1">
            <a:spLocks noGrp="1"/>
          </p:cNvSpPr>
          <p:nvPr>
            <p:ph type="body" idx="1"/>
          </p:nvPr>
        </p:nvSpPr>
        <p:spPr>
          <a:xfrm>
            <a:off x="827314" y="877298"/>
            <a:ext cx="7561943" cy="5441857"/>
          </a:xfrm>
          <a:prstGeom prst="rect">
            <a:avLst/>
          </a:prstGeom>
          <a:noFill/>
          <a:ln>
            <a:noFill/>
          </a:ln>
        </p:spPr>
        <p:txBody>
          <a:bodyPr lIns="91425" tIns="45700" rIns="91425" bIns="45700" anchor="t" anchorCtr="0">
            <a:normAutofit fontScale="92500"/>
          </a:bodyPr>
          <a:lstStyle/>
          <a:p>
            <a:pPr marL="342900" marR="0" lvl="0" indent="-342900" algn="l" rtl="0">
              <a:spcBef>
                <a:spcPts val="0"/>
              </a:spcBef>
              <a:spcAft>
                <a:spcPts val="0"/>
              </a:spcAft>
              <a:buClr>
                <a:schemeClr val="dk1"/>
              </a:buClr>
              <a:buSzPct val="100000"/>
              <a:buFont typeface="Arial"/>
              <a:buChar char="•"/>
            </a:pPr>
            <a:r>
              <a:rPr lang="en-US" sz="3600" dirty="0"/>
              <a:t>Let’s print house details for all houses below the average price. </a:t>
            </a:r>
          </a:p>
          <a:p>
            <a:pPr marL="342900" marR="0" lvl="0" indent="-342900" algn="l" rtl="0">
              <a:spcBef>
                <a:spcPts val="0"/>
              </a:spcBef>
              <a:spcAft>
                <a:spcPts val="0"/>
              </a:spcAft>
              <a:buClr>
                <a:schemeClr val="dk1"/>
              </a:buClr>
              <a:buSzPct val="100000"/>
              <a:buFont typeface="Arial"/>
              <a:buChar char="•"/>
            </a:pPr>
            <a:r>
              <a:rPr lang="en-US" sz="3600" dirty="0"/>
              <a:t>We can create a separate </a:t>
            </a:r>
            <a:r>
              <a:rPr lang="en-US" sz="3600" b="1" dirty="0"/>
              <a:t>SELECT</a:t>
            </a:r>
            <a:r>
              <a:rPr lang="en-US" sz="3600" dirty="0"/>
              <a:t> &amp; use it in our </a:t>
            </a:r>
            <a:r>
              <a:rPr lang="en-US" sz="3600" b="1" dirty="0"/>
              <a:t>WHERE </a:t>
            </a:r>
            <a:r>
              <a:rPr lang="en-US" sz="3600" dirty="0"/>
              <a:t>statement</a:t>
            </a:r>
            <a:r>
              <a:rPr lang="en-US" sz="3600" b="1" dirty="0"/>
              <a:t>.</a:t>
            </a:r>
            <a:endParaRPr lang="en-US" sz="3600" dirty="0"/>
          </a:p>
          <a:p>
            <a:pPr marL="342900" marR="0" lvl="0" indent="-342900" algn="l" rtl="0">
              <a:spcBef>
                <a:spcPts val="0"/>
              </a:spcBef>
              <a:spcAft>
                <a:spcPts val="0"/>
              </a:spcAft>
              <a:buClr>
                <a:schemeClr val="dk1"/>
              </a:buClr>
              <a:buSzPct val="100000"/>
              <a:buFont typeface="Arial"/>
              <a:buChar char="•"/>
            </a:pPr>
            <a:endParaRPr lang="en-US" sz="3600" dirty="0"/>
          </a:p>
          <a:p>
            <a:pPr marL="342900" marR="0" lvl="0" indent="-342900" algn="l" rtl="0">
              <a:spcBef>
                <a:spcPts val="0"/>
              </a:spcBef>
              <a:spcAft>
                <a:spcPts val="0"/>
              </a:spcAft>
              <a:buClr>
                <a:schemeClr val="dk1"/>
              </a:buClr>
              <a:buSzPct val="100000"/>
              <a:buFont typeface="Arial"/>
              <a:buChar char="•"/>
            </a:pPr>
            <a:endParaRPr lang="en-US" sz="3600" dirty="0"/>
          </a:p>
          <a:p>
            <a:pPr marL="342900" marR="0" lvl="0" indent="-342900" algn="l" rtl="0">
              <a:spcBef>
                <a:spcPts val="0"/>
              </a:spcBef>
              <a:spcAft>
                <a:spcPts val="0"/>
              </a:spcAft>
              <a:buClr>
                <a:schemeClr val="dk1"/>
              </a:buClr>
              <a:buSzPct val="100000"/>
              <a:buFont typeface="Arial"/>
              <a:buChar char="•"/>
            </a:pPr>
            <a:endParaRPr lang="en-US" sz="3600" dirty="0"/>
          </a:p>
          <a:p>
            <a:pPr marL="0" marR="0" lvl="0" indent="0" algn="l" rtl="0">
              <a:spcBef>
                <a:spcPts val="0"/>
              </a:spcBef>
              <a:spcAft>
                <a:spcPts val="0"/>
              </a:spcAft>
              <a:buClr>
                <a:schemeClr val="dk1"/>
              </a:buClr>
              <a:buSzPct val="100000"/>
              <a:buNone/>
            </a:pPr>
            <a:endParaRPr lang="en-US" sz="3600" dirty="0"/>
          </a:p>
          <a:p>
            <a:pPr marL="342900" marR="0" lvl="0" indent="-342900" algn="l" rtl="0">
              <a:spcBef>
                <a:spcPts val="0"/>
              </a:spcBef>
              <a:spcAft>
                <a:spcPts val="0"/>
              </a:spcAft>
              <a:buClr>
                <a:schemeClr val="dk1"/>
              </a:buClr>
              <a:buSzPct val="100000"/>
              <a:buFont typeface="Arial"/>
              <a:buChar char="•"/>
            </a:pPr>
            <a:r>
              <a:rPr lang="en-US" sz="3600" b="1" dirty="0"/>
              <a:t>Subquery</a:t>
            </a:r>
            <a:r>
              <a:rPr lang="en-US" sz="3600" dirty="0"/>
              <a:t> makes this a one-step query.</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400050" lvl="1" indent="0">
              <a:spcBef>
                <a:spcPts val="0"/>
              </a:spcBef>
              <a:buNone/>
            </a:pPr>
            <a:endParaRPr lang="en-US" dirty="0"/>
          </a:p>
          <a:p>
            <a:pPr lvl="1" indent="-342900">
              <a:spcBef>
                <a:spcPts val="0"/>
              </a:spcBef>
              <a:buFont typeface="Arial"/>
              <a:buChar char="•"/>
            </a:pPr>
            <a:endParaRPr lang="en-US" dirty="0"/>
          </a:p>
        </p:txBody>
      </p:sp>
      <p:sp>
        <p:nvSpPr>
          <p:cNvPr id="7" name="Rectangle 6"/>
          <p:cNvSpPr/>
          <p:nvPr/>
        </p:nvSpPr>
        <p:spPr>
          <a:xfrm>
            <a:off x="1070325" y="3102802"/>
            <a:ext cx="7584924" cy="1600438"/>
          </a:xfrm>
          <a:prstGeom prst="rect">
            <a:avLst/>
          </a:prstGeom>
          <a:solidFill>
            <a:schemeClr val="bg1">
              <a:lumMod val="85000"/>
            </a:schemeClr>
          </a:solidFill>
        </p:spPr>
        <p:txBody>
          <a:bodyPr wrap="square" lIns="274320" tIns="182880" rIns="274320" bIns="182880" anchor="ctr" anchorCtr="0">
            <a:spAutoFit/>
          </a:bodyPr>
          <a:lstStyle/>
          <a:p>
            <a:pPr lvl="2"/>
            <a:r>
              <a:rPr lang="en-US" sz="1600" dirty="0">
                <a:latin typeface="Consolas"/>
                <a:cs typeface="Consolas"/>
              </a:rPr>
              <a:t>SELECT * </a:t>
            </a:r>
          </a:p>
          <a:p>
            <a:pPr lvl="2"/>
            <a:r>
              <a:rPr lang="en-US" sz="1600" dirty="0">
                <a:latin typeface="Consolas"/>
                <a:cs typeface="Consolas"/>
              </a:rPr>
              <a:t>FROM main_home</a:t>
            </a:r>
          </a:p>
          <a:p>
            <a:pPr lvl="2"/>
            <a:r>
              <a:rPr lang="en-US" sz="1600" dirty="0">
                <a:latin typeface="Consolas"/>
                <a:cs typeface="Consolas"/>
              </a:rPr>
              <a:t>WHERE price::numeric &lt; </a:t>
            </a:r>
            <a:r>
              <a:rPr lang="en-US" sz="1600" dirty="0">
                <a:solidFill>
                  <a:srgbClr val="FF0000"/>
                </a:solidFill>
                <a:latin typeface="Consolas"/>
                <a:cs typeface="Consolas"/>
              </a:rPr>
              <a:t>(SELECT </a:t>
            </a:r>
          </a:p>
          <a:p>
            <a:pPr lvl="2"/>
            <a:r>
              <a:rPr lang="en-US" sz="1600" dirty="0">
                <a:solidFill>
                  <a:srgbClr val="FF0000"/>
                </a:solidFill>
                <a:latin typeface="Consolas"/>
                <a:cs typeface="Consolas"/>
              </a:rPr>
              <a:t>                        AVG(price::numeric)</a:t>
            </a:r>
          </a:p>
          <a:p>
            <a:pPr lvl="2"/>
            <a:r>
              <a:rPr lang="en-US" sz="1600" dirty="0">
                <a:solidFill>
                  <a:srgbClr val="FF0000"/>
                </a:solidFill>
                <a:latin typeface="Consolas"/>
                <a:cs typeface="Consolas"/>
              </a:rPr>
              <a:t>                        FROM main_home)</a:t>
            </a:r>
            <a:r>
              <a:rPr lang="en-US" sz="1600" dirty="0">
                <a:latin typeface="Consolas"/>
                <a:cs typeface="Consolas"/>
              </a:rPr>
              <a:t>;</a:t>
            </a:r>
            <a:endParaRPr lang="tr-TR" sz="1600" dirty="0">
              <a:latin typeface="Consolas"/>
              <a:cs typeface="Consolas"/>
            </a:endParaRPr>
          </a:p>
        </p:txBody>
      </p:sp>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115</a:t>
            </a:fld>
            <a:endParaRPr lang="en-US" sz="1200" dirty="0">
              <a:solidFill>
                <a:srgbClr val="888888"/>
              </a:solidFill>
              <a:latin typeface="Helvetica Neue"/>
              <a:ea typeface="Helvetica Neue"/>
              <a:cs typeface="Helvetica Neue"/>
              <a:sym typeface="Helvetica Neue"/>
            </a:endParaRPr>
          </a:p>
        </p:txBody>
      </p:sp>
      <p:sp>
        <p:nvSpPr>
          <p:cNvPr id="3" name="Right Brace 2"/>
          <p:cNvSpPr/>
          <p:nvPr/>
        </p:nvSpPr>
        <p:spPr>
          <a:xfrm>
            <a:off x="5884153" y="3857410"/>
            <a:ext cx="560158" cy="682005"/>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 name="TextBox 3"/>
          <p:cNvSpPr txBox="1"/>
          <p:nvPr/>
        </p:nvSpPr>
        <p:spPr>
          <a:xfrm>
            <a:off x="6481176" y="4045662"/>
            <a:ext cx="1223010" cy="307777"/>
          </a:xfrm>
          <a:prstGeom prst="rect">
            <a:avLst/>
          </a:prstGeom>
          <a:noFill/>
          <a:ln>
            <a:solidFill>
              <a:schemeClr val="accent2"/>
            </a:solidFill>
          </a:ln>
        </p:spPr>
        <p:txBody>
          <a:bodyPr wrap="square" rtlCol="0">
            <a:spAutoFit/>
          </a:bodyPr>
          <a:lstStyle/>
          <a:p>
            <a:r>
              <a:rPr lang="en-US" b="1" dirty="0"/>
              <a:t>1. </a:t>
            </a:r>
            <a:r>
              <a:rPr lang="en-US" dirty="0"/>
              <a:t>Subquery</a:t>
            </a:r>
          </a:p>
        </p:txBody>
      </p:sp>
      <p:sp>
        <p:nvSpPr>
          <p:cNvPr id="9" name="TextBox 8"/>
          <p:cNvSpPr txBox="1"/>
          <p:nvPr/>
        </p:nvSpPr>
        <p:spPr>
          <a:xfrm>
            <a:off x="1247369" y="4350733"/>
            <a:ext cx="1771602" cy="307777"/>
          </a:xfrm>
          <a:prstGeom prst="rect">
            <a:avLst/>
          </a:prstGeom>
          <a:noFill/>
          <a:ln>
            <a:solidFill>
              <a:schemeClr val="accent2"/>
            </a:solidFill>
          </a:ln>
        </p:spPr>
        <p:txBody>
          <a:bodyPr wrap="square" rtlCol="0">
            <a:spAutoFit/>
          </a:bodyPr>
          <a:lstStyle/>
          <a:p>
            <a:r>
              <a:rPr lang="en-US" b="1" dirty="0"/>
              <a:t>2.</a:t>
            </a:r>
            <a:r>
              <a:rPr lang="en-US" dirty="0"/>
              <a:t> Outer Query</a:t>
            </a:r>
          </a:p>
        </p:txBody>
      </p:sp>
      <p:sp>
        <p:nvSpPr>
          <p:cNvPr id="5" name="Left Brace 4"/>
          <p:cNvSpPr/>
          <p:nvPr/>
        </p:nvSpPr>
        <p:spPr>
          <a:xfrm rot="16200000">
            <a:off x="1962668" y="3294430"/>
            <a:ext cx="341003" cy="1771602"/>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8568940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(cont’d)</a:t>
            </a:r>
          </a:p>
        </p:txBody>
      </p:sp>
      <p:sp>
        <p:nvSpPr>
          <p:cNvPr id="316" name="Shape 316"/>
          <p:cNvSpPr txBox="1">
            <a:spLocks noGrp="1"/>
          </p:cNvSpPr>
          <p:nvPr>
            <p:ph type="body" idx="1"/>
          </p:nvPr>
        </p:nvSpPr>
        <p:spPr>
          <a:xfrm>
            <a:off x="779537" y="775369"/>
            <a:ext cx="7584925" cy="5763531"/>
          </a:xfrm>
          <a:prstGeom prst="rect">
            <a:avLst/>
          </a:prstGeom>
          <a:noFill/>
          <a:ln>
            <a:noFill/>
          </a:ln>
        </p:spPr>
        <p:txBody>
          <a:bodyPr lIns="91425" tIns="45700" rIns="91425" bIns="45700" anchor="t" anchorCtr="0">
            <a:normAutofit fontScale="85000" lnSpcReduction="20000"/>
          </a:bodyPr>
          <a:lstStyle/>
          <a:p>
            <a:pPr marL="342900" marR="0" lvl="0" indent="-342900" algn="l" rtl="0">
              <a:spcBef>
                <a:spcPts val="0"/>
              </a:spcBef>
              <a:spcAft>
                <a:spcPts val="0"/>
              </a:spcAft>
              <a:buClr>
                <a:schemeClr val="dk1"/>
              </a:buClr>
              <a:buSzPct val="100000"/>
              <a:buFont typeface="Arial"/>
              <a:buChar char="•"/>
            </a:pPr>
            <a:r>
              <a:rPr lang="en-US" dirty="0"/>
              <a:t>Let’s print house details only for those houses renovated in 1990. </a:t>
            </a:r>
          </a:p>
          <a:p>
            <a:pPr indent="-342900">
              <a:spcBef>
                <a:spcPts val="0"/>
              </a:spcBef>
            </a:pPr>
            <a:r>
              <a:rPr lang="en-US" dirty="0"/>
              <a:t>Our </a:t>
            </a:r>
            <a:r>
              <a:rPr lang="en-US" b="1" dirty="0"/>
              <a:t>subquery </a:t>
            </a:r>
            <a:r>
              <a:rPr lang="en-US" dirty="0"/>
              <a:t>identifies those houses renovated in 1990 from </a:t>
            </a:r>
            <a:r>
              <a:rPr lang="en-US" b="1" dirty="0"/>
              <a:t>build_info</a:t>
            </a:r>
            <a:r>
              <a:rPr lang="en-US" dirty="0"/>
              <a:t> table. </a:t>
            </a:r>
          </a:p>
          <a:p>
            <a:pPr indent="-342900">
              <a:spcBef>
                <a:spcPts val="0"/>
              </a:spcBef>
            </a:pPr>
            <a:r>
              <a:rPr lang="en-US" dirty="0"/>
              <a:t>The </a:t>
            </a:r>
            <a:r>
              <a:rPr lang="en-US" b="1" dirty="0"/>
              <a:t>IN </a:t>
            </a:r>
            <a:r>
              <a:rPr lang="en-US" dirty="0"/>
              <a:t>operator is then used to only pull information for these select houses from </a:t>
            </a:r>
            <a:r>
              <a:rPr lang="en-US" b="1" dirty="0"/>
              <a:t>house_details</a:t>
            </a:r>
            <a:r>
              <a:rPr lang="en-US" dirty="0"/>
              <a:t>. </a:t>
            </a:r>
            <a:br>
              <a:rPr lang="en-US" dirty="0"/>
            </a:b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r>
              <a:rPr lang="en-US" dirty="0"/>
              <a:t>We first created a list of houses renovated in 1990, and then SELECTED information about them and ORDERED by grade. </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400050" lvl="1" indent="0">
              <a:spcBef>
                <a:spcPts val="0"/>
              </a:spcBef>
              <a:buNone/>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116</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79538" y="3261361"/>
            <a:ext cx="7584924" cy="1846659"/>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a:t>
            </a:r>
          </a:p>
          <a:p>
            <a:r>
              <a:rPr lang="en-US" sz="1600" dirty="0">
                <a:latin typeface="Consolas"/>
                <a:cs typeface="Consolas"/>
              </a:rPr>
              <a:t>FROM house_details</a:t>
            </a:r>
          </a:p>
          <a:p>
            <a:r>
              <a:rPr lang="en-US" sz="1600" dirty="0">
                <a:latin typeface="Consolas"/>
                <a:cs typeface="Consolas"/>
              </a:rPr>
              <a:t>WHERE house_ids IN </a:t>
            </a:r>
            <a:r>
              <a:rPr lang="en-US" sz="1600" dirty="0">
                <a:solidFill>
                  <a:srgbClr val="FF0000"/>
                </a:solidFill>
                <a:latin typeface="Consolas"/>
                <a:cs typeface="Consolas"/>
              </a:rPr>
              <a:t>(SELECT house_id</a:t>
            </a:r>
          </a:p>
          <a:p>
            <a:r>
              <a:rPr lang="en-US" sz="1600" dirty="0">
                <a:solidFill>
                  <a:srgbClr val="FF0000"/>
                </a:solidFill>
                <a:latin typeface="Consolas"/>
                <a:cs typeface="Consolas"/>
              </a:rPr>
              <a:t>                    FROM build_info</a:t>
            </a:r>
          </a:p>
          <a:p>
            <a:r>
              <a:rPr lang="en-US" sz="1600" dirty="0">
                <a:solidFill>
                  <a:srgbClr val="FF0000"/>
                </a:solidFill>
                <a:latin typeface="Consolas"/>
                <a:cs typeface="Consolas"/>
              </a:rPr>
              <a:t>                    WHERE yr_renovated = 1990)</a:t>
            </a:r>
          </a:p>
          <a:p>
            <a:r>
              <a:rPr lang="en-US" sz="1600" dirty="0">
                <a:latin typeface="Consolas"/>
                <a:cs typeface="Consolas"/>
              </a:rPr>
              <a:t>ORDER BY grade DESC;</a:t>
            </a:r>
            <a:endParaRPr lang="tr-TR" sz="1600" dirty="0">
              <a:latin typeface="Consolas"/>
              <a:cs typeface="Consolas"/>
            </a:endParaRPr>
          </a:p>
        </p:txBody>
      </p:sp>
    </p:spTree>
    <p:extLst>
      <p:ext uri="{BB962C8B-B14F-4D97-AF65-F5344CB8AC3E}">
        <p14:creationId xmlns:p14="http://schemas.microsoft.com/office/powerpoint/2010/main" val="41188267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Exercises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117</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76299" y="723900"/>
            <a:ext cx="7353301" cy="5421925"/>
          </a:xfrm>
          <a:prstGeom prst="rect">
            <a:avLst/>
          </a:prstGeom>
          <a:noFill/>
          <a:ln>
            <a:solidFill>
              <a:schemeClr val="tx1">
                <a:lumMod val="50000"/>
                <a:lumOff val="50000"/>
              </a:schemeClr>
            </a:solidFill>
          </a:ln>
        </p:spPr>
        <p:txBody>
          <a:bodyPr wrap="square" rtlCol="0">
            <a:normAutofit fontScale="85000" lnSpcReduction="10000"/>
          </a:bodyPr>
          <a:lstStyle/>
          <a:p>
            <a:pPr marL="0" indent="0">
              <a:buNone/>
            </a:pPr>
            <a:r>
              <a:rPr lang="en-US" sz="3000" b="1" dirty="0">
                <a:solidFill>
                  <a:schemeClr val="tx1">
                    <a:lumMod val="50000"/>
                    <a:lumOff val="50000"/>
                  </a:schemeClr>
                </a:solidFill>
              </a:rPr>
              <a:t>Exercises</a:t>
            </a:r>
            <a:r>
              <a:rPr lang="en-US" sz="3000" dirty="0">
                <a:solidFill>
                  <a:schemeClr val="tx1">
                    <a:lumMod val="50000"/>
                    <a:lumOff val="50000"/>
                  </a:schemeClr>
                </a:solidFill>
              </a:rPr>
              <a:t>: Open up the Query Tool in </a:t>
            </a:r>
            <a:r>
              <a:rPr lang="en-US" sz="3000" i="1" dirty="0">
                <a:solidFill>
                  <a:schemeClr val="tx1">
                    <a:lumMod val="50000"/>
                    <a:lumOff val="50000"/>
                  </a:schemeClr>
                </a:solidFill>
              </a:rPr>
              <a:t>pagila_mod</a:t>
            </a:r>
            <a:r>
              <a:rPr lang="en-US" sz="3000" dirty="0">
                <a:solidFill>
                  <a:schemeClr val="tx1">
                    <a:lumMod val="50000"/>
                    <a:lumOff val="50000"/>
                  </a:schemeClr>
                </a:solidFill>
              </a:rPr>
              <a:t> database and create the following:</a:t>
            </a:r>
          </a:p>
          <a:p>
            <a:pPr marL="0" indent="0">
              <a:buNone/>
            </a:pPr>
            <a:endParaRPr lang="en-US" sz="3000" dirty="0">
              <a:solidFill>
                <a:schemeClr val="tx1">
                  <a:lumMod val="50000"/>
                  <a:lumOff val="50000"/>
                </a:schemeClr>
              </a:solidFill>
            </a:endParaRPr>
          </a:p>
          <a:p>
            <a:pPr marL="514350" indent="-514350">
              <a:buAutoNum type="arabicPeriod"/>
            </a:pPr>
            <a:r>
              <a:rPr lang="en-US" sz="3000" dirty="0">
                <a:solidFill>
                  <a:schemeClr val="tx1">
                    <a:lumMod val="50000"/>
                    <a:lumOff val="50000"/>
                  </a:schemeClr>
                </a:solidFill>
              </a:rPr>
              <a:t>Create an INNER JOIN statement that joins film &amp; film_actor. Print out the actor_id &amp; film_id for films with a rental rate above $2.99.</a:t>
            </a:r>
          </a:p>
          <a:p>
            <a:pPr marL="514350" indent="-514350">
              <a:buAutoNum type="arabicPeriod"/>
            </a:pPr>
            <a:r>
              <a:rPr lang="en-US" sz="3000" dirty="0">
                <a:solidFill>
                  <a:schemeClr val="tx1">
                    <a:lumMod val="50000"/>
                    <a:lumOff val="50000"/>
                  </a:schemeClr>
                </a:solidFill>
              </a:rPr>
              <a:t>Create a SUBQUERY from the film table to only select film ids for films with a rental rate above $2.99. Create an OUTER QUERY that prints out actor_ids and film_id from the </a:t>
            </a:r>
            <a:r>
              <a:rPr lang="en-US" sz="3000" i="1" dirty="0">
                <a:solidFill>
                  <a:schemeClr val="tx1">
                    <a:lumMod val="50000"/>
                    <a:lumOff val="50000"/>
                  </a:schemeClr>
                </a:solidFill>
              </a:rPr>
              <a:t>film_actor </a:t>
            </a:r>
            <a:r>
              <a:rPr lang="en-US" sz="3000" dirty="0">
                <a:solidFill>
                  <a:schemeClr val="tx1">
                    <a:lumMod val="50000"/>
                    <a:lumOff val="50000"/>
                  </a:schemeClr>
                </a:solidFill>
              </a:rPr>
              <a:t>table for those films that meet the criteria (</a:t>
            </a:r>
            <a:r>
              <a:rPr lang="en-US" sz="3000" i="1" dirty="0">
                <a:solidFill>
                  <a:schemeClr val="tx1">
                    <a:lumMod val="50000"/>
                    <a:lumOff val="50000"/>
                  </a:schemeClr>
                </a:solidFill>
              </a:rPr>
              <a:t>Hint: Use WHERE and IN). </a:t>
            </a:r>
            <a:endParaRPr lang="en-US" sz="3000" dirty="0">
              <a:solidFill>
                <a:schemeClr val="tx1">
                  <a:lumMod val="50000"/>
                  <a:lumOff val="50000"/>
                </a:schemeClr>
              </a:solidFill>
            </a:endParaRPr>
          </a:p>
        </p:txBody>
      </p:sp>
    </p:spTree>
    <p:extLst>
      <p:ext uri="{BB962C8B-B14F-4D97-AF65-F5344CB8AC3E}">
        <p14:creationId xmlns:p14="http://schemas.microsoft.com/office/powerpoint/2010/main" val="16621600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118</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76299" y="711200"/>
            <a:ext cx="7378701" cy="5297714"/>
          </a:xfrm>
          <a:prstGeom prst="rect">
            <a:avLst/>
          </a:prstGeom>
          <a:noFill/>
          <a:ln>
            <a:solidFill>
              <a:schemeClr val="tx1">
                <a:lumMod val="50000"/>
                <a:lumOff val="50000"/>
              </a:schemeClr>
            </a:solidFill>
          </a:ln>
        </p:spPr>
        <p:txBody>
          <a:bodyPr wrap="square" rtlCol="0">
            <a:normAutofit fontScale="92500" lnSpcReduction="10000"/>
          </a:bodyPr>
          <a:lstStyle/>
          <a:p>
            <a:pPr marL="514350" indent="-514350">
              <a:buFont typeface="+mj-lt"/>
              <a:buAutoNum type="arabicPeriod" startAt="3"/>
            </a:pPr>
            <a:r>
              <a:rPr lang="en-US" sz="3000" dirty="0">
                <a:solidFill>
                  <a:schemeClr val="tx1">
                    <a:lumMod val="50000"/>
                    <a:lumOff val="50000"/>
                  </a:schemeClr>
                </a:solidFill>
              </a:rPr>
              <a:t>Create a SUBQUERY for film that prints out the title, release year, &amp; length for films with length greater than</a:t>
            </a:r>
            <a:r>
              <a:rPr lang="en-US" sz="3000" i="1" dirty="0">
                <a:solidFill>
                  <a:schemeClr val="tx1">
                    <a:lumMod val="50000"/>
                    <a:lumOff val="50000"/>
                  </a:schemeClr>
                </a:solidFill>
              </a:rPr>
              <a:t> the average length</a:t>
            </a:r>
            <a:r>
              <a:rPr lang="en-US" sz="3000" dirty="0">
                <a:solidFill>
                  <a:schemeClr val="tx1">
                    <a:lumMod val="50000"/>
                    <a:lumOff val="50000"/>
                  </a:schemeClr>
                </a:solidFill>
              </a:rPr>
              <a:t>. Sort in ascending order of length.  </a:t>
            </a:r>
          </a:p>
          <a:p>
            <a:pPr marL="514350" indent="-514350">
              <a:buFont typeface="+mj-lt"/>
              <a:buAutoNum type="arabicPeriod" startAt="3"/>
            </a:pPr>
            <a:r>
              <a:rPr lang="en-US" sz="3000" dirty="0">
                <a:solidFill>
                  <a:schemeClr val="tx1">
                    <a:lumMod val="50000"/>
                    <a:lumOff val="50000"/>
                  </a:schemeClr>
                </a:solidFill>
              </a:rPr>
              <a:t>Advanced: Create a SUBQUERY that provides the customer ids for all customers with more than 30 rentals. Then use an OUTER QUERY to print out the first name, last name, and email for these valuable customers. ORDER BY last name (starting at the end of the alphabet).</a:t>
            </a:r>
          </a:p>
        </p:txBody>
      </p:sp>
    </p:spTree>
    <p:extLst>
      <p:ext uri="{BB962C8B-B14F-4D97-AF65-F5344CB8AC3E}">
        <p14:creationId xmlns:p14="http://schemas.microsoft.com/office/powerpoint/2010/main" val="41814202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119</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76299" y="711200"/>
            <a:ext cx="7378701" cy="5118100"/>
          </a:xfrm>
          <a:prstGeom prst="rect">
            <a:avLst/>
          </a:prstGeom>
          <a:noFill/>
          <a:ln>
            <a:solidFill>
              <a:schemeClr val="tx1">
                <a:lumMod val="50000"/>
                <a:lumOff val="50000"/>
              </a:schemeClr>
            </a:solidFill>
          </a:ln>
        </p:spPr>
        <p:txBody>
          <a:bodyPr wrap="square" rtlCol="0">
            <a:normAutofit/>
          </a:bodyPr>
          <a:lstStyle/>
          <a:p>
            <a:pPr marL="514350" indent="-514350">
              <a:buFont typeface="+mj-lt"/>
              <a:buAutoNum type="arabicPeriod" startAt="5"/>
            </a:pPr>
            <a:r>
              <a:rPr lang="en-US" sz="3000" dirty="0">
                <a:solidFill>
                  <a:schemeClr val="tx1">
                    <a:lumMod val="50000"/>
                    <a:lumOff val="50000"/>
                  </a:schemeClr>
                </a:solidFill>
              </a:rPr>
              <a:t>Advanced: Create a SUBQUERY that is an INNER JOIN of inventory and store. This subquery should produce a list of films offered at store 1. Provide the film title, description, rental rate, release year, and rating. Only show films with a G rating.</a:t>
            </a:r>
          </a:p>
        </p:txBody>
      </p:sp>
    </p:spTree>
    <p:extLst>
      <p:ext uri="{BB962C8B-B14F-4D97-AF65-F5344CB8AC3E}">
        <p14:creationId xmlns:p14="http://schemas.microsoft.com/office/powerpoint/2010/main" val="2584356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and Databases</a:t>
            </a:r>
          </a:p>
        </p:txBody>
      </p:sp>
      <p:sp>
        <p:nvSpPr>
          <p:cNvPr id="179" name="Shape 179"/>
          <p:cNvSpPr txBox="1">
            <a:spLocks noGrp="1"/>
          </p:cNvSpPr>
          <p:nvPr>
            <p:ph type="body" idx="1"/>
          </p:nvPr>
        </p:nvSpPr>
        <p:spPr>
          <a:xfrm>
            <a:off x="831272" y="877300"/>
            <a:ext cx="7578437" cy="5248800"/>
          </a:xfrm>
          <a:prstGeom prst="rect">
            <a:avLst/>
          </a:prstGeom>
          <a:noFill/>
          <a:ln>
            <a:noFill/>
          </a:ln>
        </p:spPr>
        <p:txBody>
          <a:bodyPr lIns="91425" tIns="45700" rIns="91425" bIns="45700" anchor="t" anchorCtr="0">
            <a:normAutofit fontScale="92500"/>
          </a:bodyPr>
          <a:lstStyle/>
          <a:p>
            <a:pPr marL="342900" marR="0" lvl="0" indent="-342900" algn="l" rtl="0">
              <a:spcBef>
                <a:spcPts val="0"/>
              </a:spcBef>
              <a:spcAft>
                <a:spcPts val="0"/>
              </a:spcAft>
              <a:buClr>
                <a:schemeClr val="dk1"/>
              </a:buClr>
              <a:buSzPct val="100000"/>
              <a:buFont typeface="Arial"/>
              <a:buChar char="•"/>
            </a:pPr>
            <a:r>
              <a:rPr lang="en-US" b="1" dirty="0"/>
              <a:t>SQL</a:t>
            </a:r>
            <a:r>
              <a:rPr lang="en-US" dirty="0"/>
              <a:t> = Structured Query Language.</a:t>
            </a:r>
          </a:p>
          <a:p>
            <a:pPr marL="342900" marR="0" lvl="0" indent="-342900" algn="l" rtl="0">
              <a:spcBef>
                <a:spcPts val="0"/>
              </a:spcBef>
              <a:spcAft>
                <a:spcPts val="0"/>
              </a:spcAft>
              <a:buClr>
                <a:schemeClr val="dk1"/>
              </a:buClr>
              <a:buSzPct val="100000"/>
              <a:buFont typeface="Arial"/>
              <a:buChar char="•"/>
            </a:pPr>
            <a:r>
              <a:rPr lang="en-US" dirty="0"/>
              <a:t>Designed by </a:t>
            </a:r>
            <a:r>
              <a:rPr lang="en-US" b="1" dirty="0"/>
              <a:t>Donald Chamberlin </a:t>
            </a:r>
            <a:r>
              <a:rPr lang="en-US" dirty="0"/>
              <a:t>and </a:t>
            </a:r>
            <a:r>
              <a:rPr lang="en-US" b="1" dirty="0"/>
              <a:t>Raymond Boyce.</a:t>
            </a:r>
          </a:p>
          <a:p>
            <a:pPr marL="342900" marR="0" lvl="0" indent="-342900" algn="l" rtl="0">
              <a:spcBef>
                <a:spcPts val="0"/>
              </a:spcBef>
              <a:spcAft>
                <a:spcPts val="0"/>
              </a:spcAft>
              <a:buClr>
                <a:schemeClr val="dk1"/>
              </a:buClr>
              <a:buSzPct val="100000"/>
              <a:buFont typeface="Arial"/>
              <a:buChar char="•"/>
            </a:pPr>
            <a:r>
              <a:rPr lang="en-US" dirty="0"/>
              <a:t>4</a:t>
            </a:r>
            <a:r>
              <a:rPr lang="en-US" baseline="30000" dirty="0"/>
              <a:t>th</a:t>
            </a:r>
            <a:r>
              <a:rPr lang="en-US" dirty="0"/>
              <a:t> Generation Computer Language (</a:t>
            </a:r>
            <a:r>
              <a:rPr lang="en-US" b="1" dirty="0"/>
              <a:t>4GL</a:t>
            </a:r>
            <a:r>
              <a:rPr lang="en-US" dirty="0"/>
              <a:t>).</a:t>
            </a:r>
          </a:p>
          <a:p>
            <a:pPr marL="342900" marR="0" lvl="0" indent="-342900" algn="l" rtl="0">
              <a:spcBef>
                <a:spcPts val="0"/>
              </a:spcBef>
              <a:spcAft>
                <a:spcPts val="0"/>
              </a:spcAft>
              <a:buClr>
                <a:schemeClr val="dk1"/>
              </a:buClr>
              <a:buSzPct val="100000"/>
              <a:buFont typeface="Arial"/>
              <a:buChar char="•"/>
            </a:pPr>
            <a:r>
              <a:rPr lang="en-US" dirty="0"/>
              <a:t>Used to work with data in a </a:t>
            </a:r>
            <a:r>
              <a:rPr lang="en-US" b="1" dirty="0"/>
              <a:t>RDBMS</a:t>
            </a:r>
            <a:r>
              <a:rPr lang="en-US" dirty="0"/>
              <a:t> such as </a:t>
            </a:r>
            <a:r>
              <a:rPr lang="en-US" b="1" dirty="0"/>
              <a:t>PostgreSQL.</a:t>
            </a:r>
          </a:p>
          <a:p>
            <a:pPr marL="342900" marR="0" lvl="0" indent="-342900" algn="l" rtl="0">
              <a:spcBef>
                <a:spcPts val="0"/>
              </a:spcBef>
              <a:spcAft>
                <a:spcPts val="0"/>
              </a:spcAft>
              <a:buClr>
                <a:schemeClr val="dk1"/>
              </a:buClr>
              <a:buSzPct val="100000"/>
              <a:buFont typeface="Arial"/>
              <a:buChar char="•"/>
            </a:pPr>
            <a:r>
              <a:rPr lang="en-US" b="1" dirty="0"/>
              <a:t>Different versions </a:t>
            </a:r>
            <a:r>
              <a:rPr lang="en-US" dirty="0"/>
              <a:t>of SQL depending on the RDBMS but the </a:t>
            </a:r>
            <a:r>
              <a:rPr lang="en-US" b="1" dirty="0"/>
              <a:t>“major commands” </a:t>
            </a:r>
            <a:r>
              <a:rPr lang="en-US" dirty="0"/>
              <a:t>are supported by all RDBMS’.</a:t>
            </a:r>
          </a:p>
          <a:p>
            <a:pPr marL="342900" marR="0" lvl="0" indent="-342900" algn="l" rtl="0">
              <a:spcBef>
                <a:spcPts val="0"/>
              </a:spcBef>
              <a:spcAft>
                <a:spcPts val="0"/>
              </a:spcAft>
              <a:buClr>
                <a:schemeClr val="dk1"/>
              </a:buClr>
              <a:buSzPct val="100000"/>
              <a:buFont typeface="Arial"/>
              <a:buChar char="•"/>
            </a:pPr>
            <a:r>
              <a:rPr lang="en-US" dirty="0"/>
              <a:t>Core </a:t>
            </a:r>
            <a:r>
              <a:rPr lang="en-US" b="1" dirty="0"/>
              <a:t>21</a:t>
            </a:r>
            <a:r>
              <a:rPr lang="en-US" b="1" baseline="30000" dirty="0"/>
              <a:t>st</a:t>
            </a:r>
            <a:r>
              <a:rPr lang="en-US" b="1" dirty="0"/>
              <a:t> century </a:t>
            </a:r>
            <a:r>
              <a:rPr lang="en-US" dirty="0"/>
              <a:t>business skill.</a:t>
            </a:r>
          </a:p>
          <a:p>
            <a:pPr marL="342900" marR="0" lvl="0" indent="-342900" algn="l" rtl="0">
              <a:spcBef>
                <a:spcPts val="0"/>
              </a:spcBef>
              <a:spcAft>
                <a:spcPts val="0"/>
              </a:spcAft>
              <a:buClr>
                <a:schemeClr val="dk1"/>
              </a:buClr>
              <a:buSzPct val="100000"/>
              <a:buFont typeface="Arial"/>
              <a:buChar char="•"/>
            </a:pPr>
            <a:endParaRPr lang="en-US" b="1"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b="1" dirty="0"/>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180" name="Shape 180"/>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2935156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SUBQUERY Solutions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120</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 </a:t>
            </a:r>
          </a:p>
        </p:txBody>
      </p:sp>
      <p:pic>
        <p:nvPicPr>
          <p:cNvPr id="2" name="Picture 1"/>
          <p:cNvPicPr>
            <a:picLocks noChangeAspect="1"/>
          </p:cNvPicPr>
          <p:nvPr/>
        </p:nvPicPr>
        <p:blipFill>
          <a:blip r:embed="rId3"/>
          <a:stretch>
            <a:fillRect/>
          </a:stretch>
        </p:blipFill>
        <p:spPr>
          <a:xfrm>
            <a:off x="1011406" y="1483122"/>
            <a:ext cx="6686706" cy="3993851"/>
          </a:xfrm>
          <a:prstGeom prst="rect">
            <a:avLst/>
          </a:prstGeom>
        </p:spPr>
      </p:pic>
    </p:spTree>
    <p:extLst>
      <p:ext uri="{BB962C8B-B14F-4D97-AF65-F5344CB8AC3E}">
        <p14:creationId xmlns:p14="http://schemas.microsoft.com/office/powerpoint/2010/main" val="35346061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SUBQUERY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121</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a:t>
            </a:r>
          </a:p>
        </p:txBody>
      </p:sp>
      <p:pic>
        <p:nvPicPr>
          <p:cNvPr id="3" name="Picture 2"/>
          <p:cNvPicPr>
            <a:picLocks noChangeAspect="1"/>
          </p:cNvPicPr>
          <p:nvPr/>
        </p:nvPicPr>
        <p:blipFill>
          <a:blip r:embed="rId3"/>
          <a:stretch>
            <a:fillRect/>
          </a:stretch>
        </p:blipFill>
        <p:spPr>
          <a:xfrm>
            <a:off x="1011405" y="1496397"/>
            <a:ext cx="6695205" cy="4008857"/>
          </a:xfrm>
          <a:prstGeom prst="rect">
            <a:avLst/>
          </a:prstGeom>
        </p:spPr>
      </p:pic>
    </p:spTree>
    <p:extLst>
      <p:ext uri="{BB962C8B-B14F-4D97-AF65-F5344CB8AC3E}">
        <p14:creationId xmlns:p14="http://schemas.microsoft.com/office/powerpoint/2010/main" val="27879156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SUBQUERY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122</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 </a:t>
            </a:r>
          </a:p>
        </p:txBody>
      </p:sp>
      <p:pic>
        <p:nvPicPr>
          <p:cNvPr id="2" name="Picture 1"/>
          <p:cNvPicPr>
            <a:picLocks noChangeAspect="1"/>
          </p:cNvPicPr>
          <p:nvPr/>
        </p:nvPicPr>
        <p:blipFill>
          <a:blip r:embed="rId3"/>
          <a:stretch>
            <a:fillRect/>
          </a:stretch>
        </p:blipFill>
        <p:spPr>
          <a:xfrm>
            <a:off x="1011405" y="1496397"/>
            <a:ext cx="6677485" cy="3990003"/>
          </a:xfrm>
          <a:prstGeom prst="rect">
            <a:avLst/>
          </a:prstGeom>
        </p:spPr>
      </p:pic>
    </p:spTree>
    <p:extLst>
      <p:ext uri="{BB962C8B-B14F-4D97-AF65-F5344CB8AC3E}">
        <p14:creationId xmlns:p14="http://schemas.microsoft.com/office/powerpoint/2010/main" val="36375316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SUBQUERY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123</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4. </a:t>
            </a:r>
          </a:p>
        </p:txBody>
      </p:sp>
      <p:pic>
        <p:nvPicPr>
          <p:cNvPr id="3" name="Picture 2"/>
          <p:cNvPicPr>
            <a:picLocks noChangeAspect="1"/>
          </p:cNvPicPr>
          <p:nvPr/>
        </p:nvPicPr>
        <p:blipFill>
          <a:blip r:embed="rId3"/>
          <a:stretch>
            <a:fillRect/>
          </a:stretch>
        </p:blipFill>
        <p:spPr>
          <a:xfrm>
            <a:off x="1018860" y="1496397"/>
            <a:ext cx="5616768" cy="3990003"/>
          </a:xfrm>
          <a:prstGeom prst="rect">
            <a:avLst/>
          </a:prstGeom>
        </p:spPr>
      </p:pic>
    </p:spTree>
    <p:extLst>
      <p:ext uri="{BB962C8B-B14F-4D97-AF65-F5344CB8AC3E}">
        <p14:creationId xmlns:p14="http://schemas.microsoft.com/office/powerpoint/2010/main" val="18354630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SUBQUERY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124</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5. </a:t>
            </a:r>
          </a:p>
        </p:txBody>
      </p:sp>
      <p:pic>
        <p:nvPicPr>
          <p:cNvPr id="3" name="Picture 2"/>
          <p:cNvPicPr>
            <a:picLocks noChangeAspect="1"/>
          </p:cNvPicPr>
          <p:nvPr/>
        </p:nvPicPr>
        <p:blipFill>
          <a:blip r:embed="rId3"/>
          <a:stretch>
            <a:fillRect/>
          </a:stretch>
        </p:blipFill>
        <p:spPr>
          <a:xfrm>
            <a:off x="1011405" y="1496397"/>
            <a:ext cx="6657396" cy="3982917"/>
          </a:xfrm>
          <a:prstGeom prst="rect">
            <a:avLst/>
          </a:prstGeom>
        </p:spPr>
      </p:pic>
    </p:spTree>
    <p:extLst>
      <p:ext uri="{BB962C8B-B14F-4D97-AF65-F5344CB8AC3E}">
        <p14:creationId xmlns:p14="http://schemas.microsoft.com/office/powerpoint/2010/main" val="20684342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a:t>
            </a:r>
          </a:p>
        </p:txBody>
      </p:sp>
      <p:sp>
        <p:nvSpPr>
          <p:cNvPr id="590" name="Shape 590"/>
          <p:cNvSpPr txBox="1">
            <a:spLocks noGrp="1"/>
          </p:cNvSpPr>
          <p:nvPr>
            <p:ph type="body" idx="1"/>
          </p:nvPr>
        </p:nvSpPr>
        <p:spPr>
          <a:xfrm>
            <a:off x="1015996" y="737177"/>
            <a:ext cx="7170061" cy="2136650"/>
          </a:xfrm>
          <a:prstGeom prst="rect">
            <a:avLst/>
          </a:prstGeom>
          <a:noFill/>
          <a:ln>
            <a:noFill/>
          </a:ln>
        </p:spPr>
        <p:txBody>
          <a:bodyPr lIns="91425" tIns="45700" rIns="91425" bIns="45700" anchor="t" anchorCtr="0">
            <a:normAutofit fontScale="85000" lnSpcReduction="10000"/>
          </a:bodyPr>
          <a:lstStyle/>
          <a:p>
            <a:pPr marL="342900" marR="0" lvl="0" indent="-342900" algn="l" rtl="0">
              <a:lnSpc>
                <a:spcPct val="100000"/>
              </a:lnSpc>
              <a:spcBef>
                <a:spcPts val="0"/>
              </a:spcBef>
              <a:spcAft>
                <a:spcPts val="0"/>
              </a:spcAft>
              <a:buClr>
                <a:schemeClr val="dk1"/>
              </a:buClr>
              <a:buSzPct val="100000"/>
              <a:buFont typeface="Arial"/>
              <a:buChar char="•"/>
            </a:pPr>
            <a:r>
              <a:rPr lang="en-US" dirty="0"/>
              <a:t>Sometimes we can use a </a:t>
            </a:r>
            <a:r>
              <a:rPr lang="en-US" b="1" dirty="0"/>
              <a:t>JOIN </a:t>
            </a:r>
            <a:r>
              <a:rPr lang="en-US" dirty="0"/>
              <a:t>or  </a:t>
            </a:r>
            <a:r>
              <a:rPr lang="en-US" b="1" dirty="0"/>
              <a:t>SUBQUERY. </a:t>
            </a:r>
            <a:r>
              <a:rPr lang="en-US" dirty="0"/>
              <a:t>How do we make a decision?</a:t>
            </a:r>
          </a:p>
          <a:p>
            <a:pPr marL="342900" marR="0" lvl="0" indent="-342900" algn="l" rtl="0">
              <a:lnSpc>
                <a:spcPct val="100000"/>
              </a:lnSpc>
              <a:spcBef>
                <a:spcPts val="0"/>
              </a:spcBef>
              <a:spcAft>
                <a:spcPts val="0"/>
              </a:spcAft>
              <a:buClr>
                <a:schemeClr val="dk1"/>
              </a:buClr>
              <a:buSzPct val="100000"/>
              <a:buFont typeface="Arial"/>
              <a:buChar char="•"/>
            </a:pPr>
            <a:r>
              <a:rPr lang="en-US" dirty="0"/>
              <a:t>The distinction will become clearer with </a:t>
            </a:r>
            <a:r>
              <a:rPr lang="en-US" b="1" dirty="0"/>
              <a:t>experience</a:t>
            </a:r>
            <a:r>
              <a:rPr lang="en-US" dirty="0"/>
              <a:t>, but here are some tips: </a:t>
            </a:r>
          </a:p>
          <a:p>
            <a:pPr marL="0" marR="0" lvl="0" indent="0" algn="l" rtl="0">
              <a:lnSpc>
                <a:spcPct val="100000"/>
              </a:lnSpc>
              <a:spcBef>
                <a:spcPts val="0"/>
              </a:spcBef>
              <a:spcAft>
                <a:spcPts val="0"/>
              </a:spcAft>
              <a:buClr>
                <a:schemeClr val="dk1"/>
              </a:buClr>
              <a:buSzPct val="100000"/>
              <a:buNone/>
            </a:pPr>
            <a:endParaRPr lang="en-US" b="1" dirty="0"/>
          </a:p>
          <a:p>
            <a:pPr marL="0" marR="0" lvl="0" indent="0" algn="l" rtl="0">
              <a:lnSpc>
                <a:spcPct val="100000"/>
              </a:lnSpc>
              <a:spcBef>
                <a:spcPts val="0"/>
              </a:spcBef>
              <a:spcAft>
                <a:spcPts val="0"/>
              </a:spcAft>
              <a:buClr>
                <a:schemeClr val="dk1"/>
              </a:buClr>
              <a:buSzPct val="100000"/>
              <a:buNone/>
            </a:pPr>
            <a:endParaRPr lang="en-US" b="1" dirty="0"/>
          </a:p>
          <a:p>
            <a:pPr marL="0" marR="0" lvl="0" indent="0" algn="l" rtl="0">
              <a:lnSpc>
                <a:spcPct val="100000"/>
              </a:lnSpc>
              <a:spcBef>
                <a:spcPts val="0"/>
              </a:spcBef>
              <a:spcAft>
                <a:spcPts val="0"/>
              </a:spcAft>
              <a:buClr>
                <a:schemeClr val="dk1"/>
              </a:buClr>
              <a:buSzPct val="100000"/>
              <a:buNone/>
            </a:pPr>
            <a:endParaRPr lang="en-US" b="1" dirty="0"/>
          </a:p>
          <a:p>
            <a:pPr marL="0" marR="0" lvl="0" indent="0" algn="l" rtl="0">
              <a:lnSpc>
                <a:spcPct val="100000"/>
              </a:lnSpc>
              <a:spcBef>
                <a:spcPts val="0"/>
              </a:spcBef>
              <a:spcAft>
                <a:spcPts val="0"/>
              </a:spcAft>
              <a:buClr>
                <a:schemeClr val="dk1"/>
              </a:buClr>
              <a:buSzPct val="100000"/>
              <a:buNone/>
            </a:pPr>
            <a:endParaRPr lang="en-US" b="1" dirty="0"/>
          </a:p>
          <a:p>
            <a:pPr marL="400050" lvl="1" indent="0">
              <a:spcBef>
                <a:spcPts val="0"/>
              </a:spcBef>
              <a:buNone/>
            </a:pPr>
            <a:endParaRPr lang="en-US" b="1" dirty="0"/>
          </a:p>
          <a:p>
            <a:pPr marL="400050" lvl="1" indent="0">
              <a:spcBef>
                <a:spcPts val="0"/>
              </a:spcBef>
              <a:buNone/>
            </a:pPr>
            <a:endParaRPr lang="en-US" dirty="0"/>
          </a:p>
          <a:p>
            <a:pPr marL="400050" lvl="1" indent="0">
              <a:spcBef>
                <a:spcPts val="0"/>
              </a:spcBef>
              <a:buNone/>
            </a:pPr>
            <a:endParaRPr lang="en-US" dirty="0"/>
          </a:p>
          <a:p>
            <a:pPr lvl="1" indent="-342900">
              <a:spcBef>
                <a:spcPts val="0"/>
              </a:spcBef>
              <a:buFont typeface="Arial"/>
              <a:buChar char="•"/>
            </a:pPr>
            <a:endParaRPr lang="en-US" b="1" dirty="0"/>
          </a:p>
          <a:p>
            <a:pPr marL="742950" marR="0" lvl="1" indent="-107950" algn="l" rtl="0">
              <a:lnSpc>
                <a:spcPct val="100000"/>
              </a:lnSpc>
              <a:spcBef>
                <a:spcPts val="0"/>
              </a:spcBef>
              <a:spcAft>
                <a:spcPts val="0"/>
              </a:spcAft>
            </a:pPr>
            <a:endParaRPr b="1" dirty="0"/>
          </a:p>
          <a:p>
            <a:pPr marL="0" marR="0" lvl="0" indent="0" algn="l" rtl="0">
              <a:lnSpc>
                <a:spcPct val="100000"/>
              </a:lnSpc>
              <a:spcBef>
                <a:spcPts val="0"/>
              </a:spcBef>
              <a:spcAft>
                <a:spcPts val="0"/>
              </a:spcAft>
              <a:buNone/>
            </a:pPr>
            <a:endParaRPr b="1" dirty="0"/>
          </a:p>
          <a:p>
            <a:pPr marL="457200" marR="0" lvl="0" indent="0" algn="l" rtl="0">
              <a:lnSpc>
                <a:spcPct val="100000"/>
              </a:lnSpc>
              <a:spcBef>
                <a:spcPts val="0"/>
              </a:spcBef>
              <a:spcAft>
                <a:spcPts val="0"/>
              </a:spcAft>
              <a:buNone/>
            </a:pPr>
            <a:endParaRPr b="1" dirty="0"/>
          </a:p>
        </p:txBody>
      </p:sp>
      <p:sp>
        <p:nvSpPr>
          <p:cNvPr id="591" name="Shape 59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125</a:t>
            </a:fld>
            <a:endParaRPr lang="en-US" sz="1200" dirty="0">
              <a:solidFill>
                <a:srgbClr val="888888"/>
              </a:solidFill>
              <a:latin typeface="Helvetica Neue"/>
              <a:ea typeface="Helvetica Neue"/>
              <a:cs typeface="Helvetica Neue"/>
              <a:sym typeface="Helvetica Neue"/>
            </a:endParaRPr>
          </a:p>
        </p:txBody>
      </p:sp>
      <p:graphicFrame>
        <p:nvGraphicFramePr>
          <p:cNvPr id="2" name="Table 1"/>
          <p:cNvGraphicFramePr>
            <a:graphicFrameLocks noGrp="1"/>
          </p:cNvGraphicFramePr>
          <p:nvPr>
            <p:extLst>
              <p:ext uri="{D42A27DB-BD31-4B8C-83A1-F6EECF244321}">
                <p14:modId xmlns:p14="http://schemas.microsoft.com/office/powerpoint/2010/main" val="2449527662"/>
              </p:ext>
            </p:extLst>
          </p:nvPr>
        </p:nvGraphicFramePr>
        <p:xfrm>
          <a:off x="1074057" y="2757712"/>
          <a:ext cx="7089440" cy="3611432"/>
        </p:xfrm>
        <a:graphic>
          <a:graphicData uri="http://schemas.openxmlformats.org/drawingml/2006/table">
            <a:tbl>
              <a:tblPr firstRow="1" bandRow="1">
                <a:tableStyleId>{5C22544A-7EE6-4342-B048-85BDC9FD1C3A}</a:tableStyleId>
              </a:tblPr>
              <a:tblGrid>
                <a:gridCol w="3544720">
                  <a:extLst>
                    <a:ext uri="{9D8B030D-6E8A-4147-A177-3AD203B41FA5}">
                      <a16:colId xmlns:a16="http://schemas.microsoft.com/office/drawing/2014/main" val="3215638670"/>
                    </a:ext>
                  </a:extLst>
                </a:gridCol>
                <a:gridCol w="3544720">
                  <a:extLst>
                    <a:ext uri="{9D8B030D-6E8A-4147-A177-3AD203B41FA5}">
                      <a16:colId xmlns:a16="http://schemas.microsoft.com/office/drawing/2014/main" val="2735615757"/>
                    </a:ext>
                  </a:extLst>
                </a:gridCol>
              </a:tblGrid>
              <a:tr h="481965">
                <a:tc>
                  <a:txBody>
                    <a:bodyPr/>
                    <a:lstStyle/>
                    <a:p>
                      <a:pPr algn="ctr"/>
                      <a:r>
                        <a:rPr lang="en-US" dirty="0"/>
                        <a:t>JOIN</a:t>
                      </a:r>
                    </a:p>
                  </a:txBody>
                  <a:tcPr/>
                </a:tc>
                <a:tc>
                  <a:txBody>
                    <a:bodyPr/>
                    <a:lstStyle/>
                    <a:p>
                      <a:pPr algn="ctr"/>
                      <a:r>
                        <a:rPr lang="en-US" dirty="0"/>
                        <a:t>SUBQUERY</a:t>
                      </a:r>
                    </a:p>
                  </a:txBody>
                  <a:tcPr/>
                </a:tc>
                <a:extLst>
                  <a:ext uri="{0D108BD9-81ED-4DB2-BD59-A6C34878D82A}">
                    <a16:rowId xmlns:a16="http://schemas.microsoft.com/office/drawing/2014/main" val="2659011339"/>
                  </a:ext>
                </a:extLst>
              </a:tr>
              <a:tr h="950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Retrieve</a:t>
                      </a:r>
                      <a:r>
                        <a:rPr lang="en-US" b="1" dirty="0"/>
                        <a:t> multiple columns </a:t>
                      </a:r>
                      <a:r>
                        <a:rPr lang="en-US" dirty="0"/>
                        <a:t>from multiple tables.</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Calculate a </a:t>
                      </a:r>
                      <a:r>
                        <a:rPr lang="en-US" b="1" dirty="0"/>
                        <a:t>summary value </a:t>
                      </a:r>
                      <a:r>
                        <a:rPr lang="en-US" dirty="0"/>
                        <a:t>to use in a query. (i.e Average, Max, Min)</a:t>
                      </a:r>
                    </a:p>
                    <a:p>
                      <a:endParaRPr lang="en-US" dirty="0"/>
                    </a:p>
                  </a:txBody>
                  <a:tcPr/>
                </a:tc>
                <a:extLst>
                  <a:ext uri="{0D108BD9-81ED-4DB2-BD59-A6C34878D82A}">
                    <a16:rowId xmlns:a16="http://schemas.microsoft.com/office/drawing/2014/main" val="2870713895"/>
                  </a:ext>
                </a:extLst>
              </a:tr>
              <a:tr h="1228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Often better </a:t>
                      </a:r>
                      <a:r>
                        <a:rPr lang="en-US" b="1" dirty="0"/>
                        <a:t>performance</a:t>
                      </a:r>
                      <a:r>
                        <a:rPr lang="en-US" dirty="0"/>
                        <a:t> (think time).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for a set of </a:t>
                      </a:r>
                      <a:r>
                        <a:rPr lang="en-US" b="1" dirty="0"/>
                        <a:t>values </a:t>
                      </a:r>
                      <a:r>
                        <a:rPr lang="en-US" dirty="0"/>
                        <a:t>(i.e. customer ids, film ids, range of years, etc..)</a:t>
                      </a:r>
                    </a:p>
                    <a:p>
                      <a:endParaRPr lang="en-US" dirty="0"/>
                    </a:p>
                  </a:txBody>
                  <a:tcPr/>
                </a:tc>
                <a:extLst>
                  <a:ext uri="{0D108BD9-81ED-4DB2-BD59-A6C34878D82A}">
                    <a16:rowId xmlns:a16="http://schemas.microsoft.com/office/drawing/2014/main" val="4230584618"/>
                  </a:ext>
                </a:extLst>
              </a:tr>
              <a:tr h="950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“Combine info from Table 1 with Table 2.”</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“Get info from Table 1 based on X information.”</a:t>
                      </a:r>
                    </a:p>
                  </a:txBody>
                  <a:tcPr/>
                </a:tc>
                <a:extLst>
                  <a:ext uri="{0D108BD9-81ED-4DB2-BD59-A6C34878D82A}">
                    <a16:rowId xmlns:a16="http://schemas.microsoft.com/office/drawing/2014/main" val="67750790"/>
                  </a:ext>
                </a:extLst>
              </a:tr>
            </a:tbl>
          </a:graphicData>
        </a:graphic>
      </p:graphicFrame>
    </p:spTree>
    <p:extLst>
      <p:ext uri="{BB962C8B-B14F-4D97-AF65-F5344CB8AC3E}">
        <p14:creationId xmlns:p14="http://schemas.microsoft.com/office/powerpoint/2010/main" val="20186420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457199" y="877300"/>
            <a:ext cx="8229600" cy="556877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1" i="0" u="none" strike="noStrike" cap="none" dirty="0">
                <a:solidFill>
                  <a:schemeClr val="dk1"/>
                </a:solidFill>
                <a:latin typeface="Helvetica Neue"/>
                <a:ea typeface="Helvetica Neue"/>
                <a:cs typeface="Helvetica Neue"/>
                <a:sym typeface="Helvetica Neue"/>
              </a:rPr>
              <a:t>SUMMARY</a:t>
            </a:r>
          </a:p>
          <a:p>
            <a:pPr lvl="1" indent="-285750"/>
            <a:r>
              <a:rPr lang="en-US" sz="2400" dirty="0"/>
              <a:t>Query Multiple Tables: Joins</a:t>
            </a:r>
          </a:p>
          <a:p>
            <a:pPr lvl="1" indent="-285750"/>
            <a:r>
              <a:rPr lang="en-US" sz="2400" dirty="0"/>
              <a:t>Joins (3 or more tables) </a:t>
            </a:r>
          </a:p>
          <a:p>
            <a:pPr lvl="1" indent="-285750"/>
            <a:r>
              <a:rPr lang="en-US" sz="2400" dirty="0"/>
              <a:t>Subqueries  </a:t>
            </a:r>
          </a:p>
        </p:txBody>
      </p:sp>
      <p:sp>
        <p:nvSpPr>
          <p:cNvPr id="597" name="Shape 597"/>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Recap: What Have We Learned?</a:t>
            </a:r>
          </a:p>
        </p:txBody>
      </p:sp>
      <p:pic>
        <p:nvPicPr>
          <p:cNvPr id="598" name="Shape 598"/>
          <p:cNvPicPr preferRelativeResize="0"/>
          <p:nvPr/>
        </p:nvPicPr>
        <p:blipFill rotWithShape="1">
          <a:blip r:embed="rId3">
            <a:alphaModFix/>
          </a:blip>
          <a:srcRect/>
          <a:stretch/>
        </p:blipFill>
        <p:spPr>
          <a:xfrm>
            <a:off x="5178247" y="1326678"/>
            <a:ext cx="390285" cy="390285"/>
          </a:xfrm>
          <a:prstGeom prst="rect">
            <a:avLst/>
          </a:prstGeom>
          <a:noFill/>
          <a:ln>
            <a:noFill/>
          </a:ln>
        </p:spPr>
      </p:pic>
      <p:pic>
        <p:nvPicPr>
          <p:cNvPr id="599" name="Shape 599"/>
          <p:cNvPicPr preferRelativeResize="0"/>
          <p:nvPr/>
        </p:nvPicPr>
        <p:blipFill rotWithShape="1">
          <a:blip r:embed="rId3">
            <a:alphaModFix/>
          </a:blip>
          <a:srcRect/>
          <a:stretch/>
        </p:blipFill>
        <p:spPr>
          <a:xfrm>
            <a:off x="4571999" y="1773908"/>
            <a:ext cx="390285" cy="390285"/>
          </a:xfrm>
          <a:prstGeom prst="rect">
            <a:avLst/>
          </a:prstGeom>
          <a:noFill/>
          <a:ln>
            <a:noFill/>
          </a:ln>
        </p:spPr>
      </p:pic>
      <p:pic>
        <p:nvPicPr>
          <p:cNvPr id="600" name="Shape 600"/>
          <p:cNvPicPr preferRelativeResize="0"/>
          <p:nvPr/>
        </p:nvPicPr>
        <p:blipFill rotWithShape="1">
          <a:blip r:embed="rId3">
            <a:alphaModFix/>
          </a:blip>
          <a:srcRect/>
          <a:stretch/>
        </p:blipFill>
        <p:spPr>
          <a:xfrm>
            <a:off x="3026755" y="2164193"/>
            <a:ext cx="390285" cy="390285"/>
          </a:xfrm>
          <a:prstGeom prst="rect">
            <a:avLst/>
          </a:prstGeom>
          <a:noFill/>
          <a:ln>
            <a:noFill/>
          </a:ln>
        </p:spPr>
      </p:pic>
      <p:sp>
        <p:nvSpPr>
          <p:cNvPr id="605" name="Shape 60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126</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252776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IN-CLASS PROJECT</a:t>
            </a:r>
          </a:p>
        </p:txBody>
      </p:sp>
      <p:sp>
        <p:nvSpPr>
          <p:cNvPr id="651" name="Shape 65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127</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Directions</a:t>
            </a:r>
          </a:p>
        </p:txBody>
      </p:sp>
      <p:sp>
        <p:nvSpPr>
          <p:cNvPr id="3" name="Text Placeholder 2"/>
          <p:cNvSpPr>
            <a:spLocks noGrp="1"/>
          </p:cNvSpPr>
          <p:nvPr>
            <p:ph type="body" idx="1"/>
          </p:nvPr>
        </p:nvSpPr>
        <p:spPr>
          <a:xfrm>
            <a:off x="457200" y="877300"/>
            <a:ext cx="8229600" cy="5436414"/>
          </a:xfrm>
        </p:spPr>
        <p:txBody>
          <a:bodyPr>
            <a:normAutofit fontScale="70000" lnSpcReduction="20000"/>
          </a:bodyPr>
          <a:lstStyle/>
          <a:p>
            <a:r>
              <a:rPr lang="en-US" dirty="0"/>
              <a:t> </a:t>
            </a:r>
            <a:r>
              <a:rPr lang="en-US" b="1" i="1" dirty="0"/>
              <a:t>This project will simulate real-life, “on the job” SQL query building.</a:t>
            </a:r>
          </a:p>
          <a:p>
            <a:r>
              <a:rPr lang="en-US" b="1" i="1" dirty="0"/>
              <a:t> You will </a:t>
            </a:r>
            <a:r>
              <a:rPr lang="en-US" b="1" i="1" u="sng" dirty="0"/>
              <a:t>1 hour</a:t>
            </a:r>
            <a:r>
              <a:rPr lang="en-US" b="1" i="1" dirty="0"/>
              <a:t> to complete the project then we will go over the solutions.</a:t>
            </a:r>
          </a:p>
          <a:p>
            <a:r>
              <a:rPr lang="en-US" b="1" i="1" dirty="0"/>
              <a:t> </a:t>
            </a:r>
            <a:r>
              <a:rPr lang="en-US" b="1" i="1" u="sng" dirty="0"/>
              <a:t>Tips:</a:t>
            </a:r>
          </a:p>
          <a:p>
            <a:pPr lvl="1"/>
            <a:r>
              <a:rPr lang="en-US" b="1" i="1" dirty="0"/>
              <a:t> There will be many ways to solve each problem – just solve it!</a:t>
            </a:r>
          </a:p>
          <a:p>
            <a:pPr lvl="1"/>
            <a:r>
              <a:rPr lang="en-US" b="1" i="1" dirty="0"/>
              <a:t> Remember to use the ER Diagram to understand table relationships.</a:t>
            </a:r>
          </a:p>
          <a:p>
            <a:pPr lvl="2"/>
            <a:r>
              <a:rPr lang="en-US" b="1" i="1" dirty="0"/>
              <a:t>Print this out if you have not done so already (next slide)</a:t>
            </a:r>
          </a:p>
          <a:p>
            <a:pPr lvl="1"/>
            <a:r>
              <a:rPr lang="en-US" b="1" i="1" dirty="0"/>
              <a:t> Use the Cognitir Trifecta SQL Query-Building Method™.</a:t>
            </a:r>
          </a:p>
          <a:p>
            <a:pPr lvl="1"/>
            <a:r>
              <a:rPr lang="en-US" b="1" i="1" dirty="0"/>
              <a:t> Work with a partner or in small teams.</a:t>
            </a:r>
          </a:p>
          <a:p>
            <a:pPr lvl="1"/>
            <a:r>
              <a:rPr lang="en-US" b="1" i="1" dirty="0"/>
              <a:t> Use the cheat sheet we provided for quick SQL command references.</a:t>
            </a:r>
          </a:p>
          <a:p>
            <a:pPr lvl="1"/>
            <a:r>
              <a:rPr lang="en-US" b="1" i="1" dirty="0"/>
              <a:t> Remember, stackoverflow.com and PostgreSQL documentation may come in handy too!  </a:t>
            </a:r>
          </a:p>
          <a:p>
            <a:r>
              <a:rPr lang="en-US" b="1" i="1" dirty="0"/>
              <a:t> Most importantly, have fun!</a:t>
            </a:r>
          </a:p>
          <a:p>
            <a:pPr marL="203200" indent="0">
              <a:buNone/>
            </a:pPr>
            <a:endParaRPr lang="en-US" dirty="0"/>
          </a:p>
          <a:p>
            <a:pPr marL="203200" indent="0">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Helvetica Neue"/>
                <a:ea typeface="Helvetica Neue"/>
                <a:cs typeface="Helvetica Neue"/>
                <a:sym typeface="Helvetica Neue"/>
              </a:rPr>
              <a:t>128</a:t>
            </a:fld>
            <a:endParaRPr lang="en-US" sz="1200" b="0" i="0" u="none" strike="noStrike" cap="none"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6374491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ER Diagram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Helvetica Neue"/>
                <a:ea typeface="Helvetica Neue"/>
                <a:cs typeface="Helvetica Neue"/>
                <a:sym typeface="Helvetica Neue"/>
              </a:rPr>
              <a:t>129</a:t>
            </a:fld>
            <a:endParaRPr lang="en-US" sz="1200" b="0" i="0" u="none" strike="noStrike" cap="none" dirty="0">
              <a:solidFill>
                <a:srgbClr val="888888"/>
              </a:solidFill>
              <a:latin typeface="Helvetica Neue"/>
              <a:ea typeface="Helvetica Neue"/>
              <a:cs typeface="Helvetica Neue"/>
              <a:sym typeface="Helvetica Neue"/>
            </a:endParaRPr>
          </a:p>
        </p:txBody>
      </p:sp>
      <p:pic>
        <p:nvPicPr>
          <p:cNvPr id="5" name="Picture 4"/>
          <p:cNvPicPr>
            <a:picLocks noChangeAspect="1"/>
          </p:cNvPicPr>
          <p:nvPr/>
        </p:nvPicPr>
        <p:blipFill>
          <a:blip r:embed="rId3"/>
          <a:stretch>
            <a:fillRect/>
          </a:stretch>
        </p:blipFill>
        <p:spPr>
          <a:xfrm>
            <a:off x="806604" y="1119971"/>
            <a:ext cx="7880195" cy="4859345"/>
          </a:xfrm>
          <a:prstGeom prst="rect">
            <a:avLst/>
          </a:prstGeom>
        </p:spPr>
      </p:pic>
      <p:sp>
        <p:nvSpPr>
          <p:cNvPr id="8" name="Rectangle 7"/>
          <p:cNvSpPr/>
          <p:nvPr/>
        </p:nvSpPr>
        <p:spPr>
          <a:xfrm>
            <a:off x="7077307" y="3107473"/>
            <a:ext cx="1609492" cy="1895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387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Relational Databases (RDMBS) vs. Excel</a:t>
            </a:r>
          </a:p>
        </p:txBody>
      </p:sp>
      <p:sp>
        <p:nvSpPr>
          <p:cNvPr id="188" name="Shape 188"/>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a:t>
            </a:fld>
            <a:endParaRPr lang="en-US" sz="1200" dirty="0">
              <a:solidFill>
                <a:srgbClr val="888888"/>
              </a:solidFill>
              <a:latin typeface="Helvetica Neue"/>
              <a:ea typeface="Helvetica Neue"/>
              <a:cs typeface="Helvetica Neue"/>
              <a:sym typeface="Helvetica Neue"/>
            </a:endParaRPr>
          </a:p>
        </p:txBody>
      </p:sp>
      <p:sp>
        <p:nvSpPr>
          <p:cNvPr id="6" name="Shape 179"/>
          <p:cNvSpPr txBox="1">
            <a:spLocks/>
          </p:cNvSpPr>
          <p:nvPr/>
        </p:nvSpPr>
        <p:spPr>
          <a:xfrm>
            <a:off x="639335" y="591550"/>
            <a:ext cx="7780765" cy="5248800"/>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sz="2500" b="1" dirty="0"/>
              <a:t>   </a:t>
            </a:r>
            <a:r>
              <a:rPr lang="en-US" sz="2500" b="1" u="sng" dirty="0"/>
              <a:t>RDMBS</a:t>
            </a:r>
            <a:r>
              <a:rPr lang="en-US" sz="2500" b="1" dirty="0"/>
              <a:t>		       	     </a:t>
            </a:r>
            <a:r>
              <a:rPr lang="en-US" sz="2500" b="1" u="sng" dirty="0"/>
              <a:t>Excel</a:t>
            </a:r>
            <a:endParaRPr lang="en-US" sz="2500" u="sng" dirty="0"/>
          </a:p>
          <a:p>
            <a:pPr indent="-342900">
              <a:spcBef>
                <a:spcPts val="0"/>
              </a:spcBef>
            </a:pPr>
            <a:endParaRPr lang="en-US" b="1" dirty="0"/>
          </a:p>
          <a:p>
            <a:pPr indent="-342900">
              <a:spcBef>
                <a:spcPts val="0"/>
              </a:spcBef>
            </a:pPr>
            <a:endParaRPr lang="en-US" dirty="0"/>
          </a:p>
          <a:p>
            <a:pPr indent="-342900">
              <a:spcBef>
                <a:spcPts val="0"/>
              </a:spcBef>
            </a:pPr>
            <a:endParaRPr lang="en-US" dirty="0"/>
          </a:p>
          <a:p>
            <a:pPr indent="-342900">
              <a:spcBef>
                <a:spcPts val="0"/>
              </a:spcBef>
            </a:pPr>
            <a:endParaRPr lang="en-US" b="1" dirty="0"/>
          </a:p>
          <a:p>
            <a:pPr marL="0" indent="0">
              <a:buSzPct val="25000"/>
              <a:buFont typeface="Arial"/>
              <a:buNone/>
            </a:pPr>
            <a:endParaRPr lang="en-US" dirty="0"/>
          </a:p>
        </p:txBody>
      </p:sp>
      <p:sp>
        <p:nvSpPr>
          <p:cNvPr id="8" name="Shape 179"/>
          <p:cNvSpPr txBox="1">
            <a:spLocks/>
          </p:cNvSpPr>
          <p:nvPr/>
        </p:nvSpPr>
        <p:spPr>
          <a:xfrm>
            <a:off x="4767981" y="1069450"/>
            <a:ext cx="3652120" cy="4510957"/>
          </a:xfrm>
          <a:prstGeom prst="rect">
            <a:avLst/>
          </a:prstGeom>
          <a:noFill/>
          <a:ln>
            <a:noFill/>
          </a:ln>
        </p:spPr>
        <p:txBody>
          <a:bodyPr lIns="91425" tIns="45700" rIns="91425" bIns="45700" anchor="t" anchorCtr="0">
            <a:normAutofit fontScale="92500" lnSpcReduction="20000"/>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indent="-342900">
              <a:spcBef>
                <a:spcPts val="0"/>
              </a:spcBef>
            </a:pPr>
            <a:r>
              <a:rPr lang="en-US" sz="2400" dirty="0"/>
              <a:t>Pros:</a:t>
            </a:r>
          </a:p>
          <a:p>
            <a:pPr lvl="1" indent="-342900">
              <a:spcBef>
                <a:spcPts val="0"/>
              </a:spcBef>
            </a:pPr>
            <a:r>
              <a:rPr lang="en-US" sz="2000" dirty="0"/>
              <a:t>Good for </a:t>
            </a:r>
            <a:r>
              <a:rPr lang="en-US" sz="2000" b="1" dirty="0"/>
              <a:t>smaller</a:t>
            </a:r>
            <a:r>
              <a:rPr lang="en-US" sz="2000" dirty="0"/>
              <a:t> datasets</a:t>
            </a:r>
          </a:p>
          <a:p>
            <a:pPr lvl="1" indent="-342900">
              <a:spcBef>
                <a:spcPts val="0"/>
              </a:spcBef>
            </a:pPr>
            <a:r>
              <a:rPr lang="en-US" sz="2000" dirty="0"/>
              <a:t>Easy</a:t>
            </a:r>
            <a:r>
              <a:rPr lang="en-US" sz="2000" b="1" dirty="0"/>
              <a:t> </a:t>
            </a:r>
            <a:r>
              <a:rPr lang="en-US" sz="2000" dirty="0"/>
              <a:t>to </a:t>
            </a:r>
            <a:r>
              <a:rPr lang="en-US" sz="2000" b="1" dirty="0"/>
              <a:t>learn</a:t>
            </a:r>
          </a:p>
          <a:p>
            <a:pPr lvl="1" indent="-342900">
              <a:spcBef>
                <a:spcPts val="0"/>
              </a:spcBef>
            </a:pPr>
            <a:r>
              <a:rPr lang="en-US" sz="2000" dirty="0"/>
              <a:t>Easy to </a:t>
            </a:r>
            <a:r>
              <a:rPr lang="en-US" sz="2000" b="1" dirty="0"/>
              <a:t>manually enter and edit data</a:t>
            </a:r>
          </a:p>
          <a:p>
            <a:pPr lvl="1" indent="-342900">
              <a:spcBef>
                <a:spcPts val="0"/>
              </a:spcBef>
            </a:pPr>
            <a:r>
              <a:rPr lang="en-US" sz="2000" b="1" dirty="0"/>
              <a:t>Widely used </a:t>
            </a:r>
            <a:r>
              <a:rPr lang="en-US" sz="2000" dirty="0"/>
              <a:t>across the business and finance worlds</a:t>
            </a:r>
          </a:p>
          <a:p>
            <a:pPr indent="-342900">
              <a:spcBef>
                <a:spcPts val="0"/>
              </a:spcBef>
            </a:pPr>
            <a:r>
              <a:rPr lang="en-US" sz="2400" dirty="0"/>
              <a:t>Cons:</a:t>
            </a:r>
          </a:p>
          <a:p>
            <a:pPr lvl="1" indent="-342900">
              <a:spcBef>
                <a:spcPts val="0"/>
              </a:spcBef>
            </a:pPr>
            <a:r>
              <a:rPr lang="en-US" sz="2000" dirty="0"/>
              <a:t>Bad for </a:t>
            </a:r>
            <a:r>
              <a:rPr lang="en-US" sz="2000" b="1" dirty="0"/>
              <a:t>larger</a:t>
            </a:r>
            <a:r>
              <a:rPr lang="en-US" sz="2000" dirty="0"/>
              <a:t> datasets</a:t>
            </a:r>
          </a:p>
          <a:p>
            <a:pPr lvl="1" indent="-342900">
              <a:spcBef>
                <a:spcPts val="0"/>
              </a:spcBef>
            </a:pPr>
            <a:r>
              <a:rPr lang="en-US" sz="2000" b="1" dirty="0"/>
              <a:t>Collaboration </a:t>
            </a:r>
            <a:r>
              <a:rPr lang="en-US" sz="2000" dirty="0"/>
              <a:t>is hard</a:t>
            </a:r>
          </a:p>
          <a:p>
            <a:pPr lvl="1" indent="-342900">
              <a:spcBef>
                <a:spcPts val="0"/>
              </a:spcBef>
            </a:pPr>
            <a:r>
              <a:rPr lang="en-US" sz="2000" dirty="0"/>
              <a:t>Not easy to </a:t>
            </a:r>
            <a:r>
              <a:rPr lang="en-US" sz="2000" b="1" dirty="0"/>
              <a:t>“play”</a:t>
            </a:r>
            <a:r>
              <a:rPr lang="en-US" sz="2000" dirty="0"/>
              <a:t> with data</a:t>
            </a:r>
          </a:p>
          <a:p>
            <a:pPr lvl="1" indent="-342900">
              <a:spcBef>
                <a:spcPts val="0"/>
              </a:spcBef>
            </a:pPr>
            <a:r>
              <a:rPr lang="en-US" sz="2000" dirty="0"/>
              <a:t>No </a:t>
            </a:r>
            <a:r>
              <a:rPr lang="en-US" sz="2000" b="1" dirty="0"/>
              <a:t>“formal” relationships </a:t>
            </a:r>
            <a:r>
              <a:rPr lang="en-US" sz="2000" dirty="0"/>
              <a:t>among data  in cells</a:t>
            </a:r>
          </a:p>
          <a:p>
            <a:pPr lvl="1" indent="-342900">
              <a:spcBef>
                <a:spcPts val="0"/>
              </a:spcBef>
            </a:pPr>
            <a:r>
              <a:rPr lang="en-US" sz="2000" b="1" dirty="0"/>
              <a:t>“Buggy”</a:t>
            </a:r>
            <a:endParaRPr lang="en-US" sz="2000" dirty="0"/>
          </a:p>
          <a:p>
            <a:pPr lvl="1" indent="-342900">
              <a:spcBef>
                <a:spcPts val="0"/>
              </a:spcBef>
            </a:pPr>
            <a:endParaRPr lang="en-US" sz="2400" dirty="0"/>
          </a:p>
        </p:txBody>
      </p:sp>
      <p:sp>
        <p:nvSpPr>
          <p:cNvPr id="10" name="Shape 179"/>
          <p:cNvSpPr txBox="1">
            <a:spLocks/>
          </p:cNvSpPr>
          <p:nvPr/>
        </p:nvSpPr>
        <p:spPr>
          <a:xfrm>
            <a:off x="914400" y="1069450"/>
            <a:ext cx="3644900" cy="4510957"/>
          </a:xfrm>
          <a:prstGeom prst="rect">
            <a:avLst/>
          </a:prstGeom>
          <a:noFill/>
          <a:ln>
            <a:noFill/>
          </a:ln>
        </p:spPr>
        <p:txBody>
          <a:bodyPr lIns="91425" tIns="45700" rIns="91425" bIns="45700" anchor="t" anchorCtr="0">
            <a:normAutofit fontScale="92500" lnSpcReduction="10000"/>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indent="-342900">
              <a:spcBef>
                <a:spcPts val="0"/>
              </a:spcBef>
            </a:pPr>
            <a:r>
              <a:rPr lang="en-US" sz="2400" dirty="0"/>
              <a:t>Pros:</a:t>
            </a:r>
          </a:p>
          <a:p>
            <a:pPr lvl="1" indent="-342900">
              <a:spcBef>
                <a:spcPts val="0"/>
              </a:spcBef>
            </a:pPr>
            <a:r>
              <a:rPr lang="en-US" sz="2000" dirty="0"/>
              <a:t>Information is stored </a:t>
            </a:r>
            <a:r>
              <a:rPr lang="en-US" sz="2000" b="1" dirty="0"/>
              <a:t>logically</a:t>
            </a:r>
          </a:p>
          <a:p>
            <a:pPr lvl="1" indent="-342900">
              <a:spcBef>
                <a:spcPts val="0"/>
              </a:spcBef>
            </a:pPr>
            <a:r>
              <a:rPr lang="en-US" sz="2000" dirty="0"/>
              <a:t>Can easily work with </a:t>
            </a:r>
            <a:r>
              <a:rPr lang="en-US" sz="2000" b="1" dirty="0"/>
              <a:t>large </a:t>
            </a:r>
            <a:r>
              <a:rPr lang="en-US" sz="2000" dirty="0"/>
              <a:t>datasets</a:t>
            </a:r>
          </a:p>
          <a:p>
            <a:pPr lvl="1" indent="-342900">
              <a:spcBef>
                <a:spcPts val="0"/>
              </a:spcBef>
            </a:pPr>
            <a:r>
              <a:rPr lang="en-US" sz="2000" dirty="0"/>
              <a:t>Can run meaningful queries that can answer </a:t>
            </a:r>
            <a:r>
              <a:rPr lang="en-US" sz="2000" b="1" dirty="0"/>
              <a:t>key strategic questions</a:t>
            </a:r>
          </a:p>
          <a:p>
            <a:pPr lvl="1" indent="-342900">
              <a:spcBef>
                <a:spcPts val="0"/>
              </a:spcBef>
            </a:pPr>
            <a:r>
              <a:rPr lang="en-US" sz="2000" dirty="0"/>
              <a:t>Easy to </a:t>
            </a:r>
            <a:r>
              <a:rPr lang="en-US" sz="2000" b="1" dirty="0"/>
              <a:t>collaborate</a:t>
            </a:r>
            <a:r>
              <a:rPr lang="en-US" sz="2000" dirty="0"/>
              <a:t> on projects given DBMS setups</a:t>
            </a:r>
          </a:p>
          <a:p>
            <a:pPr indent="-342900">
              <a:spcBef>
                <a:spcPts val="0"/>
              </a:spcBef>
            </a:pPr>
            <a:r>
              <a:rPr lang="en-US" sz="2400" dirty="0"/>
              <a:t>Cons:</a:t>
            </a:r>
          </a:p>
          <a:p>
            <a:pPr lvl="1" indent="-342900">
              <a:spcBef>
                <a:spcPts val="0"/>
              </a:spcBef>
            </a:pPr>
            <a:r>
              <a:rPr lang="en-US" sz="2000" b="1" dirty="0"/>
              <a:t>SQL </a:t>
            </a:r>
            <a:r>
              <a:rPr lang="en-US" sz="2000" dirty="0"/>
              <a:t>needs to be </a:t>
            </a:r>
            <a:r>
              <a:rPr lang="en-US" sz="2000" b="1" dirty="0"/>
              <a:t>learned</a:t>
            </a:r>
            <a:endParaRPr lang="en-US" sz="2000" dirty="0"/>
          </a:p>
          <a:p>
            <a:pPr lvl="1" indent="-342900">
              <a:spcBef>
                <a:spcPts val="0"/>
              </a:spcBef>
            </a:pPr>
            <a:r>
              <a:rPr lang="en-US" sz="2000" dirty="0"/>
              <a:t>Team might </a:t>
            </a:r>
            <a:r>
              <a:rPr lang="en-US" sz="2000" b="1" dirty="0"/>
              <a:t>not be well-versed</a:t>
            </a:r>
            <a:r>
              <a:rPr lang="en-US" sz="2000" dirty="0"/>
              <a:t> in RDMBS</a:t>
            </a:r>
          </a:p>
          <a:p>
            <a:pPr lvl="1" indent="-342900">
              <a:spcBef>
                <a:spcPts val="0"/>
              </a:spcBef>
            </a:pPr>
            <a:endParaRPr lang="en-US" sz="2400" dirty="0"/>
          </a:p>
          <a:p>
            <a:pPr lvl="1" indent="-342900">
              <a:spcBef>
                <a:spcPts val="0"/>
              </a:spcBef>
            </a:pPr>
            <a:endParaRPr lang="en-US" sz="2400" dirty="0"/>
          </a:p>
          <a:p>
            <a:pPr lvl="1" indent="-342900">
              <a:spcBef>
                <a:spcPts val="0"/>
              </a:spcBef>
            </a:pPr>
            <a:endParaRPr lang="en-US" sz="2400" dirty="0"/>
          </a:p>
          <a:p>
            <a:pPr lvl="1" indent="-342900">
              <a:spcBef>
                <a:spcPts val="0"/>
              </a:spcBef>
            </a:pPr>
            <a:endParaRPr lang="en-US" sz="2400" dirty="0"/>
          </a:p>
        </p:txBody>
      </p:sp>
      <p:sp>
        <p:nvSpPr>
          <p:cNvPr id="12" name="Shape 179"/>
          <p:cNvSpPr txBox="1">
            <a:spLocks/>
          </p:cNvSpPr>
          <p:nvPr/>
        </p:nvSpPr>
        <p:spPr>
          <a:xfrm>
            <a:off x="927100" y="5580407"/>
            <a:ext cx="7493000" cy="738623"/>
          </a:xfrm>
          <a:prstGeom prst="rect">
            <a:avLst/>
          </a:prstGeom>
          <a:solidFill>
            <a:schemeClr val="bg1">
              <a:lumMod val="95000"/>
            </a:schemeClr>
          </a:solidFill>
          <a:ln>
            <a:noFill/>
          </a:ln>
        </p:spPr>
        <p:txBody>
          <a:bodyPr wrap="square" lIns="91425" tIns="45700" rIns="91425" bIns="45700" anchor="t" anchorCtr="0">
            <a:sp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400050" lvl="1" indent="0">
              <a:spcBef>
                <a:spcPts val="0"/>
              </a:spcBef>
              <a:buNone/>
            </a:pPr>
            <a:r>
              <a:rPr lang="en-US" sz="1400" b="1" i="1" dirty="0"/>
              <a:t>Bottom Line: Both are powerful tools that should be used in practice. The use of one tool over the other mainly depends on the underlying task, data, and collaboration needs!</a:t>
            </a:r>
          </a:p>
        </p:txBody>
      </p:sp>
    </p:spTree>
    <p:extLst>
      <p:ext uri="{BB962C8B-B14F-4D97-AF65-F5344CB8AC3E}">
        <p14:creationId xmlns:p14="http://schemas.microsoft.com/office/powerpoint/2010/main" val="13008318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Project Exercises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130</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63599" y="698499"/>
            <a:ext cx="7429501" cy="5190672"/>
          </a:xfrm>
          <a:prstGeom prst="rect">
            <a:avLst/>
          </a:prstGeom>
          <a:noFill/>
          <a:ln>
            <a:solidFill>
              <a:schemeClr val="tx1">
                <a:lumMod val="50000"/>
                <a:lumOff val="50000"/>
              </a:schemeClr>
            </a:solidFill>
          </a:ln>
        </p:spPr>
        <p:txBody>
          <a:bodyPr wrap="square" rtlCol="0">
            <a:normAutofit fontScale="92500" lnSpcReduction="20000"/>
          </a:bodyPr>
          <a:lstStyle/>
          <a:p>
            <a:pPr marL="0" indent="0">
              <a:buNone/>
            </a:pPr>
            <a:r>
              <a:rPr lang="en-US" sz="3000" b="1" dirty="0">
                <a:solidFill>
                  <a:schemeClr val="tx1">
                    <a:lumMod val="50000"/>
                    <a:lumOff val="50000"/>
                  </a:schemeClr>
                </a:solidFill>
              </a:rPr>
              <a:t>Exercises</a:t>
            </a:r>
            <a:r>
              <a:rPr lang="en-US" sz="3000" dirty="0">
                <a:solidFill>
                  <a:schemeClr val="tx1">
                    <a:lumMod val="50000"/>
                    <a:lumOff val="50000"/>
                  </a:schemeClr>
                </a:solidFill>
              </a:rPr>
              <a:t>: </a:t>
            </a:r>
            <a:r>
              <a:rPr lang="en-US" dirty="0">
                <a:solidFill>
                  <a:schemeClr val="tx1">
                    <a:lumMod val="50000"/>
                    <a:lumOff val="50000"/>
                  </a:schemeClr>
                </a:solidFill>
              </a:rPr>
              <a:t>Open up the Query Tool in </a:t>
            </a:r>
            <a:r>
              <a:rPr lang="en-US" i="1" dirty="0">
                <a:solidFill>
                  <a:schemeClr val="tx1">
                    <a:lumMod val="50000"/>
                    <a:lumOff val="50000"/>
                  </a:schemeClr>
                </a:solidFill>
              </a:rPr>
              <a:t>northwind </a:t>
            </a:r>
            <a:r>
              <a:rPr lang="en-US" dirty="0">
                <a:solidFill>
                  <a:schemeClr val="tx1">
                    <a:lumMod val="50000"/>
                    <a:lumOff val="50000"/>
                  </a:schemeClr>
                </a:solidFill>
              </a:rPr>
              <a:t>database and create the following queries:</a:t>
            </a:r>
          </a:p>
          <a:p>
            <a:pPr marL="717550" lvl="0" indent="-514350">
              <a:buFont typeface="+mj-lt"/>
              <a:buAutoNum type="arabicPeriod"/>
            </a:pPr>
            <a:r>
              <a:rPr lang="en-US" sz="2600" dirty="0">
                <a:solidFill>
                  <a:schemeClr val="tx1">
                    <a:lumMod val="50000"/>
                    <a:lumOff val="50000"/>
                  </a:schemeClr>
                </a:solidFill>
              </a:rPr>
              <a:t>You are asked to provide an inventory report for a client. The report should include product name, stock information, supplier id, unit price, units on order &amp; reorder level. For this report only include products that are </a:t>
            </a:r>
            <a:r>
              <a:rPr lang="en-US" sz="2600" b="1" i="1" dirty="0">
                <a:solidFill>
                  <a:schemeClr val="tx1">
                    <a:lumMod val="50000"/>
                    <a:lumOff val="50000"/>
                  </a:schemeClr>
                </a:solidFill>
              </a:rPr>
              <a:t>still available </a:t>
            </a:r>
            <a:r>
              <a:rPr lang="en-US" sz="2600" dirty="0">
                <a:solidFill>
                  <a:schemeClr val="tx1">
                    <a:lumMod val="50000"/>
                    <a:lumOff val="50000"/>
                  </a:schemeClr>
                </a:solidFill>
              </a:rPr>
              <a:t>(those not available are marked with a ‘1’ under </a:t>
            </a:r>
            <a:r>
              <a:rPr lang="en-US" sz="2600" b="1" dirty="0">
                <a:solidFill>
                  <a:schemeClr val="tx1">
                    <a:lumMod val="50000"/>
                    <a:lumOff val="50000"/>
                  </a:schemeClr>
                </a:solidFill>
              </a:rPr>
              <a:t>discontinued</a:t>
            </a:r>
            <a:r>
              <a:rPr lang="en-US" sz="2600" dirty="0">
                <a:solidFill>
                  <a:schemeClr val="tx1">
                    <a:lumMod val="50000"/>
                    <a:lumOff val="50000"/>
                  </a:schemeClr>
                </a:solidFill>
              </a:rPr>
              <a:t>). </a:t>
            </a:r>
          </a:p>
          <a:p>
            <a:pPr marL="717550" lvl="0" indent="-514350">
              <a:buFont typeface="+mj-lt"/>
              <a:buAutoNum type="arabicPeriod"/>
            </a:pPr>
            <a:r>
              <a:rPr lang="en-US" sz="2600" dirty="0">
                <a:solidFill>
                  <a:schemeClr val="tx1">
                    <a:lumMod val="50000"/>
                    <a:lumOff val="50000"/>
                  </a:schemeClr>
                </a:solidFill>
              </a:rPr>
              <a:t>Which type of discount was most frequently given? Produce a table set showing the frequency of each type of discount provided. </a:t>
            </a:r>
          </a:p>
          <a:p>
            <a:pPr marL="203200" lvl="0" indent="0">
              <a:buNone/>
            </a:pPr>
            <a:r>
              <a:rPr lang="en-US" sz="2600" dirty="0">
                <a:solidFill>
                  <a:schemeClr val="tx1">
                    <a:lumMod val="50000"/>
                    <a:lumOff val="50000"/>
                  </a:schemeClr>
                </a:solidFill>
              </a:rPr>
              <a:t>	(i.e., How many times was discount of 0, 0.05, 	etc.. applied?)  </a:t>
            </a:r>
          </a:p>
          <a:p>
            <a:pPr marL="400050" lvl="1" indent="0">
              <a:buNone/>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12614018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131</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12799" y="711200"/>
            <a:ext cx="7480301" cy="5105400"/>
          </a:xfrm>
          <a:prstGeom prst="rect">
            <a:avLst/>
          </a:prstGeom>
          <a:noFill/>
          <a:ln>
            <a:solidFill>
              <a:schemeClr val="tx1">
                <a:lumMod val="50000"/>
                <a:lumOff val="50000"/>
              </a:schemeClr>
            </a:solidFill>
          </a:ln>
        </p:spPr>
        <p:txBody>
          <a:bodyPr wrap="square" rtlCol="0">
            <a:normAutofit/>
          </a:bodyPr>
          <a:lstStyle/>
          <a:p>
            <a:pPr marL="717550" lvl="0" indent="-514350">
              <a:buFont typeface="+mj-lt"/>
              <a:buAutoNum type="arabicPeriod" startAt="3"/>
            </a:pPr>
            <a:r>
              <a:rPr lang="en-US" sz="2600" dirty="0">
                <a:solidFill>
                  <a:schemeClr val="tx1">
                    <a:lumMod val="50000"/>
                    <a:lumOff val="50000"/>
                  </a:schemeClr>
                </a:solidFill>
              </a:rPr>
              <a:t>How many </a:t>
            </a:r>
            <a:r>
              <a:rPr lang="en-US" sz="2600" b="1" i="1" dirty="0">
                <a:solidFill>
                  <a:schemeClr val="tx1">
                    <a:lumMod val="50000"/>
                    <a:lumOff val="50000"/>
                  </a:schemeClr>
                </a:solidFill>
              </a:rPr>
              <a:t>unique</a:t>
            </a:r>
            <a:r>
              <a:rPr lang="en-US" sz="2600" dirty="0">
                <a:solidFill>
                  <a:schemeClr val="tx1">
                    <a:lumMod val="50000"/>
                    <a:lumOff val="50000"/>
                  </a:schemeClr>
                </a:solidFill>
              </a:rPr>
              <a:t> customers have made a purchase in our system? </a:t>
            </a:r>
          </a:p>
          <a:p>
            <a:pPr marL="717550" lvl="0" indent="-514350">
              <a:buFont typeface="+mj-lt"/>
              <a:buAutoNum type="arabicPeriod" startAt="3"/>
            </a:pPr>
            <a:r>
              <a:rPr lang="en-US" sz="2600" dirty="0">
                <a:solidFill>
                  <a:schemeClr val="tx1">
                    <a:lumMod val="50000"/>
                    <a:lumOff val="50000"/>
                  </a:schemeClr>
                </a:solidFill>
              </a:rPr>
              <a:t>Among these customers that have at least one purchase we wish to target our most active shoppers for our “Northwind Loyalty Program”, a program that sends special offers, coupons, and event information. If we want the top 9 active customers, who (</a:t>
            </a:r>
            <a:r>
              <a:rPr lang="en-US" sz="2600" b="1" i="1" dirty="0">
                <a:solidFill>
                  <a:schemeClr val="tx1">
                    <a:lumMod val="50000"/>
                    <a:lumOff val="50000"/>
                  </a:schemeClr>
                </a:solidFill>
              </a:rPr>
              <a:t>customerids</a:t>
            </a:r>
            <a:r>
              <a:rPr lang="en-US" sz="2600" dirty="0">
                <a:solidFill>
                  <a:schemeClr val="tx1">
                    <a:lumMod val="50000"/>
                    <a:lumOff val="50000"/>
                  </a:schemeClr>
                </a:solidFill>
              </a:rPr>
              <a:t> is fine for now) should we choose? </a:t>
            </a:r>
          </a:p>
          <a:p>
            <a:pPr marL="400050" lvl="1" indent="0">
              <a:buNone/>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24995822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132</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50899" y="660400"/>
            <a:ext cx="7404101" cy="5600700"/>
          </a:xfrm>
          <a:prstGeom prst="rect">
            <a:avLst/>
          </a:prstGeom>
          <a:noFill/>
          <a:ln>
            <a:solidFill>
              <a:schemeClr val="tx1">
                <a:lumMod val="50000"/>
                <a:lumOff val="50000"/>
              </a:schemeClr>
            </a:solidFill>
          </a:ln>
        </p:spPr>
        <p:txBody>
          <a:bodyPr wrap="square" rtlCol="0">
            <a:normAutofit/>
          </a:bodyPr>
          <a:lstStyle/>
          <a:p>
            <a:pPr marL="717550" lvl="0" indent="-514350">
              <a:buFont typeface="+mj-lt"/>
              <a:buAutoNum type="arabicPeriod" startAt="5"/>
            </a:pPr>
            <a:r>
              <a:rPr lang="en-US" sz="2600" dirty="0">
                <a:solidFill>
                  <a:schemeClr val="tx1">
                    <a:lumMod val="50000"/>
                    <a:lumOff val="50000"/>
                  </a:schemeClr>
                </a:solidFill>
              </a:rPr>
              <a:t>A consultant external to Northwind is doing an analysis on seafood. She wants a list that includes product name, unit price, units in stock, units on order, and reorder level for any seafood products. </a:t>
            </a:r>
          </a:p>
          <a:p>
            <a:pPr marL="717550" lvl="0" indent="-514350">
              <a:buFont typeface="+mj-lt"/>
              <a:buAutoNum type="arabicPeriod" startAt="5"/>
            </a:pPr>
            <a:r>
              <a:rPr lang="en-US" sz="2600" dirty="0">
                <a:solidFill>
                  <a:schemeClr val="tx1">
                    <a:lumMod val="50000"/>
                    <a:lumOff val="50000"/>
                  </a:schemeClr>
                </a:solidFill>
              </a:rPr>
              <a:t>Northwind analysts are wondering why some of the more expensive products are not selling as well as they once did. They ask to see a list of products that have a unit price above the mean unit price. Include product name, quantity per unit, unit price, and supplier id. </a:t>
            </a:r>
          </a:p>
        </p:txBody>
      </p:sp>
    </p:spTree>
    <p:extLst>
      <p:ext uri="{BB962C8B-B14F-4D97-AF65-F5344CB8AC3E}">
        <p14:creationId xmlns:p14="http://schemas.microsoft.com/office/powerpoint/2010/main" val="19732195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133</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50899" y="660400"/>
            <a:ext cx="7404101" cy="5600700"/>
          </a:xfrm>
          <a:prstGeom prst="rect">
            <a:avLst/>
          </a:prstGeom>
          <a:noFill/>
          <a:ln>
            <a:solidFill>
              <a:schemeClr val="tx1">
                <a:lumMod val="50000"/>
                <a:lumOff val="50000"/>
              </a:schemeClr>
            </a:solidFill>
          </a:ln>
        </p:spPr>
        <p:txBody>
          <a:bodyPr wrap="square" rtlCol="0">
            <a:normAutofit fontScale="92500" lnSpcReduction="20000"/>
          </a:bodyPr>
          <a:lstStyle/>
          <a:p>
            <a:pPr marL="717550" lvl="0" indent="-514350">
              <a:buFont typeface="+mj-lt"/>
              <a:buAutoNum type="arabicPeriod" startAt="7"/>
            </a:pPr>
            <a:r>
              <a:rPr lang="en-US" sz="2600" dirty="0">
                <a:solidFill>
                  <a:schemeClr val="tx1">
                    <a:lumMod val="50000"/>
                    <a:lumOff val="50000"/>
                  </a:schemeClr>
                </a:solidFill>
              </a:rPr>
              <a:t>A recent study came out in </a:t>
            </a:r>
            <a:r>
              <a:rPr lang="en-US" sz="2600" i="1" dirty="0">
                <a:solidFill>
                  <a:schemeClr val="tx1">
                    <a:lumMod val="50000"/>
                    <a:lumOff val="50000"/>
                  </a:schemeClr>
                </a:solidFill>
              </a:rPr>
              <a:t>The Economist</a:t>
            </a:r>
            <a:r>
              <a:rPr lang="en-US" sz="2600" dirty="0">
                <a:solidFill>
                  <a:schemeClr val="tx1">
                    <a:lumMod val="50000"/>
                    <a:lumOff val="50000"/>
                  </a:schemeClr>
                </a:solidFill>
              </a:rPr>
              <a:t> stating that cities beginning with “m” spent more on products than other cities. Your manager reads this and asks you to provide order id &amp; order date information </a:t>
            </a:r>
            <a:r>
              <a:rPr lang="en-US" sz="2600" i="1" dirty="0">
                <a:solidFill>
                  <a:schemeClr val="tx1">
                    <a:lumMod val="50000"/>
                    <a:lumOff val="50000"/>
                  </a:schemeClr>
                </a:solidFill>
              </a:rPr>
              <a:t>for any company (customer) located in a city that starts with “m.”</a:t>
            </a:r>
            <a:r>
              <a:rPr lang="en-US" sz="2600" dirty="0">
                <a:solidFill>
                  <a:schemeClr val="tx1">
                    <a:lumMod val="50000"/>
                    <a:lumOff val="50000"/>
                  </a:schemeClr>
                </a:solidFill>
              </a:rPr>
              <a:t> Your manager will need to have a contact name and phone number for each of these orders as well.</a:t>
            </a:r>
          </a:p>
          <a:p>
            <a:pPr marL="717550" lvl="0" indent="-514350">
              <a:buFont typeface="+mj-lt"/>
              <a:buAutoNum type="arabicPeriod" startAt="7"/>
            </a:pPr>
            <a:r>
              <a:rPr lang="en-US" sz="2600" dirty="0">
                <a:solidFill>
                  <a:schemeClr val="tx1">
                    <a:lumMod val="50000"/>
                    <a:lumOff val="50000"/>
                  </a:schemeClr>
                </a:solidFill>
              </a:rPr>
              <a:t>Recently, Northwind has lost business due to efficiency issues. Identify any orders that were shipped after the required delivery date </a:t>
            </a:r>
            <a:r>
              <a:rPr lang="en-US" sz="2600" i="1" dirty="0">
                <a:solidFill>
                  <a:schemeClr val="tx1">
                    <a:lumMod val="50000"/>
                    <a:lumOff val="50000"/>
                  </a:schemeClr>
                </a:solidFill>
              </a:rPr>
              <a:t>(requireddate).</a:t>
            </a:r>
            <a:r>
              <a:rPr lang="en-US" sz="2600" dirty="0">
                <a:solidFill>
                  <a:schemeClr val="tx1">
                    <a:lumMod val="50000"/>
                    <a:lumOff val="50000"/>
                  </a:schemeClr>
                </a:solidFill>
              </a:rPr>
              <a:t> Within these orders include order id, employee id, and which company was in charge of the shipping, including shipper company name and shipper phone number. (</a:t>
            </a:r>
            <a:r>
              <a:rPr lang="en-US" sz="2600" i="1" dirty="0">
                <a:solidFill>
                  <a:schemeClr val="tx1">
                    <a:lumMod val="50000"/>
                    <a:lumOff val="50000"/>
                  </a:schemeClr>
                </a:solidFill>
              </a:rPr>
              <a:t>Note: shipvia is the shipper id for orders table)</a:t>
            </a:r>
            <a:endParaRPr lang="en-US" sz="2600" dirty="0">
              <a:solidFill>
                <a:schemeClr val="tx1">
                  <a:lumMod val="50000"/>
                  <a:lumOff val="50000"/>
                </a:schemeClr>
              </a:solidFill>
            </a:endParaRPr>
          </a:p>
          <a:p>
            <a:pPr marL="400050" lvl="1" indent="0">
              <a:buNone/>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24350033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134</a:t>
            </a:fld>
            <a:endParaRPr lang="en-US" sz="1200" dirty="0">
              <a:solidFill>
                <a:srgbClr val="888888"/>
              </a:solidFill>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8" name="Text Placeholder 7"/>
              <p:cNvSpPr txBox="1">
                <a:spLocks noGrp="1"/>
              </p:cNvSpPr>
              <p:nvPr>
                <p:ph type="body" idx="1"/>
              </p:nvPr>
            </p:nvSpPr>
            <p:spPr>
              <a:xfrm>
                <a:off x="863599" y="673100"/>
                <a:ext cx="7416801" cy="5549670"/>
              </a:xfrm>
              <a:prstGeom prst="rect">
                <a:avLst/>
              </a:prstGeom>
              <a:noFill/>
              <a:ln>
                <a:solidFill>
                  <a:schemeClr val="tx1">
                    <a:lumMod val="50000"/>
                    <a:lumOff val="50000"/>
                  </a:schemeClr>
                </a:solidFill>
              </a:ln>
            </p:spPr>
            <p:txBody>
              <a:bodyPr wrap="square" rtlCol="0">
                <a:normAutofit/>
              </a:bodyPr>
              <a:lstStyle/>
              <a:p>
                <a:pPr marL="717550" lvl="0" indent="-514350">
                  <a:buFont typeface="+mj-lt"/>
                  <a:buAutoNum type="arabicPeriod" startAt="9"/>
                </a:pPr>
                <a:r>
                  <a:rPr lang="en-US" sz="2600" i="1" dirty="0">
                    <a:solidFill>
                      <a:schemeClr val="tx1">
                        <a:lumMod val="50000"/>
                        <a:lumOff val="50000"/>
                      </a:schemeClr>
                    </a:solidFill>
                  </a:rPr>
                  <a:t>ADVANCED: </a:t>
                </a:r>
                <a:r>
                  <a:rPr lang="en-US" sz="2600" dirty="0">
                    <a:solidFill>
                      <a:schemeClr val="tx1">
                        <a:lumMod val="50000"/>
                        <a:lumOff val="50000"/>
                      </a:schemeClr>
                    </a:solidFill>
                  </a:rPr>
                  <a:t>Assume that at Northwind we calculate revenue in the following way: </a:t>
                </a:r>
              </a:p>
              <a:p>
                <a:pPr marL="203200" lvl="0" indent="0">
                  <a:buNone/>
                </a:pPr>
                <a:endParaRPr lang="en-US" sz="2600" dirty="0"/>
              </a:p>
              <a:p>
                <a:pPr marL="20320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𝑅𝑒𝑣𝑒𝑛𝑢𝑒</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𝑑𝑖𝑠𝑐𝑜𝑢𝑛𝑡</m:t>
                          </m:r>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𝑄𝑢𝑎𝑛𝑡𝑖𝑡𝑦</m:t>
                          </m:r>
                        </m:e>
                      </m:d>
                      <m:r>
                        <a:rPr lang="en-US" sz="2000" i="1">
                          <a:latin typeface="Cambria Math" panose="02040503050406030204" pitchFamily="18" charset="0"/>
                        </a:rPr>
                        <m:t>∗(</m:t>
                      </m:r>
                      <m:r>
                        <a:rPr lang="en-US" sz="2000" i="1">
                          <a:latin typeface="Cambria Math" panose="02040503050406030204" pitchFamily="18" charset="0"/>
                        </a:rPr>
                        <m:t>𝑈𝑛𝑖𝑡</m:t>
                      </m:r>
                      <m:r>
                        <a:rPr lang="en-US" sz="2000" i="1">
                          <a:latin typeface="Cambria Math" panose="02040503050406030204" pitchFamily="18" charset="0"/>
                        </a:rPr>
                        <m:t> </m:t>
                      </m:r>
                      <m:r>
                        <a:rPr lang="en-US" sz="2000" i="1">
                          <a:latin typeface="Cambria Math" panose="02040503050406030204" pitchFamily="18" charset="0"/>
                        </a:rPr>
                        <m:t>𝑃𝑟𝑖𝑐𝑒</m:t>
                      </m:r>
                      <m:r>
                        <a:rPr lang="en-US" sz="2000" i="1">
                          <a:latin typeface="Cambria Math" panose="02040503050406030204" pitchFamily="18" charset="0"/>
                        </a:rPr>
                        <m:t>)</m:t>
                      </m:r>
                    </m:oMath>
                  </m:oMathPara>
                </a14:m>
                <a:endParaRPr lang="en-US" sz="2000" dirty="0"/>
              </a:p>
              <a:p>
                <a:pPr marL="203200" indent="0">
                  <a:buNone/>
                </a:pPr>
                <a:endParaRPr lang="en-US" sz="2200" dirty="0"/>
              </a:p>
              <a:p>
                <a:pPr marL="603250" lvl="1" indent="0">
                  <a:buNone/>
                </a:pPr>
                <a:r>
                  <a:rPr lang="en-US" sz="2600" dirty="0">
                    <a:solidFill>
                      <a:schemeClr val="tx1">
                        <a:lumMod val="50000"/>
                        <a:lumOff val="50000"/>
                      </a:schemeClr>
                    </a:solidFill>
                  </a:rPr>
                  <a:t>Create a new column that shows the revenue brought in from each product in each order. Include the product name as well so we can begin to understand the key drivers of our business.  </a:t>
                </a:r>
              </a:p>
              <a:p>
                <a:pPr marL="603250" lvl="1" indent="0">
                  <a:buNone/>
                </a:pPr>
                <a:r>
                  <a:rPr lang="en-US" sz="2600" i="1" dirty="0">
                    <a:solidFill>
                      <a:schemeClr val="tx1">
                        <a:lumMod val="50000"/>
                        <a:lumOff val="50000"/>
                      </a:schemeClr>
                    </a:solidFill>
                  </a:rPr>
                  <a:t>As a note: Unit Prices will vary, so the company policy is to always use the unit price that aligns with a specific order.</a:t>
                </a:r>
                <a:endParaRPr lang="en-US" sz="2600" dirty="0">
                  <a:solidFill>
                    <a:schemeClr val="tx1">
                      <a:lumMod val="50000"/>
                      <a:lumOff val="50000"/>
                    </a:schemeClr>
                  </a:solidFill>
                </a:endParaRPr>
              </a:p>
              <a:p>
                <a:pPr marL="400050" lvl="1" indent="0">
                  <a:buNone/>
                </a:pPr>
                <a:endParaRPr lang="en-US" sz="2600" dirty="0">
                  <a:solidFill>
                    <a:schemeClr val="tx1">
                      <a:lumMod val="50000"/>
                      <a:lumOff val="50000"/>
                    </a:schemeClr>
                  </a:solidFill>
                </a:endParaRPr>
              </a:p>
            </p:txBody>
          </p:sp>
        </mc:Choice>
        <mc:Fallback xmlns="">
          <p:sp>
            <p:nvSpPr>
              <p:cNvPr id="8" name="Text Placeholder 7"/>
              <p:cNvSpPr txBox="1">
                <a:spLocks noGrp="1" noRot="1" noChangeAspect="1" noMove="1" noResize="1" noEditPoints="1" noAdjustHandles="1" noChangeArrowheads="1" noChangeShapeType="1" noTextEdit="1"/>
              </p:cNvSpPr>
              <p:nvPr>
                <p:ph type="body" idx="1"/>
              </p:nvPr>
            </p:nvSpPr>
            <p:spPr>
              <a:xfrm>
                <a:off x="863599" y="673100"/>
                <a:ext cx="7416801" cy="5549670"/>
              </a:xfrm>
              <a:prstGeom prst="rect">
                <a:avLst/>
              </a:prstGeom>
              <a:blipFill>
                <a:blip r:embed="rId3"/>
                <a:stretch>
                  <a:fillRect t="-438" r="-246" b="-657"/>
                </a:stretch>
              </a:blipFill>
              <a:ln>
                <a:solidFill>
                  <a:schemeClr val="tx1">
                    <a:lumMod val="50000"/>
                    <a:lumOff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6971231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135</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88999" y="673100"/>
            <a:ext cx="7366001" cy="4441674"/>
          </a:xfrm>
          <a:prstGeom prst="rect">
            <a:avLst/>
          </a:prstGeom>
          <a:noFill/>
          <a:ln>
            <a:solidFill>
              <a:schemeClr val="tx1">
                <a:lumMod val="50000"/>
                <a:lumOff val="50000"/>
              </a:schemeClr>
            </a:solidFill>
          </a:ln>
        </p:spPr>
        <p:txBody>
          <a:bodyPr wrap="square" rtlCol="0">
            <a:normAutofit fontScale="92500"/>
          </a:bodyPr>
          <a:lstStyle/>
          <a:p>
            <a:pPr marL="717550" lvl="0" indent="-514350">
              <a:buFont typeface="+mj-lt"/>
              <a:buAutoNum type="arabicPeriod" startAt="10"/>
            </a:pPr>
            <a:r>
              <a:rPr lang="en-US" sz="2800" i="1" dirty="0">
                <a:solidFill>
                  <a:schemeClr val="tx1">
                    <a:lumMod val="50000"/>
                    <a:lumOff val="50000"/>
                  </a:schemeClr>
                </a:solidFill>
              </a:rPr>
              <a:t>ADVANCED: </a:t>
            </a:r>
            <a:r>
              <a:rPr lang="en-US" sz="2800" dirty="0">
                <a:solidFill>
                  <a:schemeClr val="tx1">
                    <a:lumMod val="50000"/>
                    <a:lumOff val="50000"/>
                  </a:schemeClr>
                </a:solidFill>
              </a:rPr>
              <a:t>The Federal Trade Commission has requested information pertaining to company discounts. Provide a report for the FTC that includes the company id, name, and average discount received. The FTC is only interested in obtaining this information for companies receiving an average discount on orders that is above the overall average discount across all orders in the Northwind system. </a:t>
            </a:r>
          </a:p>
          <a:p>
            <a:pPr marL="400050" lvl="1" indent="0">
              <a:buNone/>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6009822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136</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914399" y="685800"/>
            <a:ext cx="7289801" cy="3644144"/>
          </a:xfrm>
          <a:prstGeom prst="rect">
            <a:avLst/>
          </a:prstGeom>
          <a:noFill/>
          <a:ln>
            <a:solidFill>
              <a:schemeClr val="tx1">
                <a:lumMod val="50000"/>
                <a:lumOff val="50000"/>
              </a:schemeClr>
            </a:solidFill>
          </a:ln>
        </p:spPr>
        <p:txBody>
          <a:bodyPr wrap="square" rtlCol="0">
            <a:normAutofit fontScale="92500" lnSpcReduction="10000"/>
          </a:bodyPr>
          <a:lstStyle/>
          <a:p>
            <a:pPr marL="635000" indent="-635000">
              <a:buNone/>
            </a:pPr>
            <a:r>
              <a:rPr lang="en-US" sz="2800" dirty="0">
                <a:solidFill>
                  <a:schemeClr val="tx1"/>
                </a:solidFill>
              </a:rPr>
              <a:t>11.</a:t>
            </a:r>
            <a:r>
              <a:rPr lang="en-US" sz="2800" dirty="0">
                <a:solidFill>
                  <a:schemeClr val="tx1">
                    <a:lumMod val="50000"/>
                    <a:lumOff val="50000"/>
                  </a:schemeClr>
                </a:solidFill>
              </a:rPr>
              <a:t>  </a:t>
            </a:r>
            <a:r>
              <a:rPr lang="en-US" sz="2800" i="1" dirty="0">
                <a:solidFill>
                  <a:schemeClr val="tx1">
                    <a:lumMod val="50000"/>
                    <a:lumOff val="50000"/>
                  </a:schemeClr>
                </a:solidFill>
              </a:rPr>
              <a:t>ADVANCED: </a:t>
            </a:r>
            <a:r>
              <a:rPr lang="en-US" sz="2800" dirty="0">
                <a:solidFill>
                  <a:schemeClr val="tx1">
                    <a:lumMod val="50000"/>
                    <a:lumOff val="50000"/>
                  </a:schemeClr>
                </a:solidFill>
              </a:rPr>
              <a:t>The CEO of Northwind wants to get an idea of how many orders each employee has processed over his/her time with Northwind. Provide an output that includes the total count for unique orders &amp; region for each employee. Include the employee first &amp; last name as its own singular column. </a:t>
            </a:r>
          </a:p>
          <a:p>
            <a:pPr marL="203200" lvl="0" indent="0">
              <a:buNone/>
            </a:pPr>
            <a:r>
              <a:rPr lang="en-US" sz="2800" dirty="0">
                <a:solidFill>
                  <a:schemeClr val="tx1">
                    <a:lumMod val="50000"/>
                    <a:lumOff val="50000"/>
                  </a:schemeClr>
                </a:solidFill>
              </a:rPr>
              <a:t>	</a:t>
            </a:r>
          </a:p>
          <a:p>
            <a:pPr marL="400050" lvl="1" indent="0">
              <a:buNone/>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41577767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dirty="0"/>
              <a:t>FINAL </a:t>
            </a:r>
            <a:r>
              <a:rPr lang="en-US" sz="4000" b="1" i="0" u="none" strike="noStrike" cap="none" dirty="0">
                <a:solidFill>
                  <a:schemeClr val="dk1"/>
                </a:solidFill>
                <a:latin typeface="Helvetica Neue"/>
                <a:ea typeface="Helvetica Neue"/>
                <a:cs typeface="Helvetica Neue"/>
                <a:sym typeface="Helvetica Neue"/>
              </a:rPr>
              <a:t>EXAM</a:t>
            </a:r>
          </a:p>
        </p:txBody>
      </p:sp>
      <p:sp>
        <p:nvSpPr>
          <p:cNvPr id="666" name="Shape 66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137</a:t>
            </a:fld>
            <a:endParaRPr lang="en-US" sz="1200" dirty="0">
              <a:solidFill>
                <a:srgbClr val="888888"/>
              </a:solidFill>
              <a:latin typeface="Helvetica Neue"/>
              <a:ea typeface="Helvetica Neue"/>
              <a:cs typeface="Helvetica Neue"/>
              <a:sym typeface="Helvetica Neue"/>
            </a:endParaRPr>
          </a:p>
        </p:txBody>
      </p:sp>
      <p:sp>
        <p:nvSpPr>
          <p:cNvPr id="667" name="Shape 667"/>
          <p:cNvSpPr txBox="1"/>
          <p:nvPr/>
        </p:nvSpPr>
        <p:spPr>
          <a:xfrm>
            <a:off x="2885090" y="5060730"/>
            <a:ext cx="184730"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Final Exam</a:t>
            </a:r>
          </a:p>
        </p:txBody>
      </p:sp>
      <p:sp>
        <p:nvSpPr>
          <p:cNvPr id="674" name="Shape 674"/>
          <p:cNvSpPr txBox="1">
            <a:spLocks noGrp="1"/>
          </p:cNvSpPr>
          <p:nvPr>
            <p:ph type="body" idx="1"/>
          </p:nvPr>
        </p:nvSpPr>
        <p:spPr>
          <a:xfrm>
            <a:off x="457200" y="877300"/>
            <a:ext cx="8229600" cy="5248863"/>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3200" b="1" i="1" u="none" strike="noStrike" cap="none" dirty="0">
                <a:solidFill>
                  <a:schemeClr val="dk1"/>
                </a:solidFill>
                <a:sym typeface="Helvetica Neue"/>
              </a:rPr>
              <a:t>Please go to the link on the board, and complete the final exa</a:t>
            </a:r>
            <a:r>
              <a:rPr lang="en-US" b="1" i="1" dirty="0"/>
              <a:t>m to see what topics you know well and you need to review.</a:t>
            </a:r>
          </a:p>
          <a:p>
            <a:pPr marL="0" marR="0" lvl="0" indent="0" algn="l" rtl="0">
              <a:spcBef>
                <a:spcPts val="0"/>
              </a:spcBef>
              <a:spcAft>
                <a:spcPts val="0"/>
              </a:spcAft>
              <a:buClr>
                <a:schemeClr val="dk1"/>
              </a:buClr>
              <a:buSzPct val="100000"/>
              <a:buNone/>
            </a:pPr>
            <a:endParaRPr lang="en-US" b="1" i="1" dirty="0"/>
          </a:p>
          <a:p>
            <a:pPr marL="342900" marR="0" lvl="0" indent="-342900" algn="l" rtl="0">
              <a:spcBef>
                <a:spcPts val="0"/>
              </a:spcBef>
              <a:spcAft>
                <a:spcPts val="0"/>
              </a:spcAft>
              <a:buClr>
                <a:schemeClr val="dk1"/>
              </a:buClr>
              <a:buSzPct val="100000"/>
              <a:buFont typeface="Arial"/>
              <a:buChar char="•"/>
            </a:pPr>
            <a:r>
              <a:rPr lang="en-US" sz="3200" b="1" i="1" u="none" strike="noStrike" cap="none" dirty="0">
                <a:solidFill>
                  <a:schemeClr val="dk1"/>
                </a:solidFill>
                <a:sym typeface="Helvetica Neue"/>
              </a:rPr>
              <a:t>Good luck!</a:t>
            </a:r>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675" name="Shape 67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138</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WHERE TO GO FROM HERE?</a:t>
            </a:r>
          </a:p>
        </p:txBody>
      </p:sp>
      <p:sp>
        <p:nvSpPr>
          <p:cNvPr id="698" name="Shape 69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139</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VBA vs. SQL</a:t>
            </a:r>
          </a:p>
        </p:txBody>
      </p:sp>
      <p:sp>
        <p:nvSpPr>
          <p:cNvPr id="188" name="Shape 188"/>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a:t>
            </a:fld>
            <a:endParaRPr lang="en-US" sz="1200" dirty="0">
              <a:solidFill>
                <a:srgbClr val="888888"/>
              </a:solidFill>
              <a:latin typeface="Helvetica Neue"/>
              <a:ea typeface="Helvetica Neue"/>
              <a:cs typeface="Helvetica Neue"/>
              <a:sym typeface="Helvetica Neue"/>
            </a:endParaRPr>
          </a:p>
        </p:txBody>
      </p:sp>
      <p:sp>
        <p:nvSpPr>
          <p:cNvPr id="7" name="Shape 179"/>
          <p:cNvSpPr txBox="1">
            <a:spLocks/>
          </p:cNvSpPr>
          <p:nvPr/>
        </p:nvSpPr>
        <p:spPr>
          <a:xfrm>
            <a:off x="762000" y="739250"/>
            <a:ext cx="7827818" cy="7294264"/>
          </a:xfrm>
          <a:prstGeom prst="rect">
            <a:avLst/>
          </a:prstGeom>
          <a:noFill/>
          <a:ln>
            <a:noFill/>
          </a:ln>
        </p:spPr>
        <p:txBody>
          <a:bodyPr wrap="square"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indent="-342900">
              <a:spcBef>
                <a:spcPts val="0"/>
              </a:spcBef>
            </a:pPr>
            <a:r>
              <a:rPr lang="en-US" b="1" dirty="0"/>
              <a:t>VBA:</a:t>
            </a:r>
          </a:p>
          <a:p>
            <a:pPr lvl="1" indent="-342900">
              <a:spcBef>
                <a:spcPts val="0"/>
              </a:spcBef>
            </a:pPr>
            <a:r>
              <a:rPr lang="en-US" dirty="0"/>
              <a:t>Visual Basic for Applications.</a:t>
            </a:r>
          </a:p>
          <a:p>
            <a:pPr lvl="1" indent="-342900">
              <a:spcBef>
                <a:spcPts val="0"/>
              </a:spcBef>
            </a:pPr>
            <a:r>
              <a:rPr lang="en-US" dirty="0"/>
              <a:t>Programming language that can be used with </a:t>
            </a:r>
            <a:r>
              <a:rPr lang="en-US" b="1" dirty="0"/>
              <a:t>MS programs </a:t>
            </a:r>
            <a:r>
              <a:rPr lang="en-US" dirty="0"/>
              <a:t>such as Excel to do powerful things.</a:t>
            </a:r>
          </a:p>
          <a:p>
            <a:pPr lvl="2" indent="-342900">
              <a:spcBef>
                <a:spcPts val="0"/>
              </a:spcBef>
            </a:pPr>
            <a:r>
              <a:rPr lang="en-US" dirty="0"/>
              <a:t>For example, macros are written in VBA (or can be recorded in Excel).</a:t>
            </a:r>
          </a:p>
          <a:p>
            <a:pPr indent="-342900">
              <a:spcBef>
                <a:spcPts val="0"/>
              </a:spcBef>
            </a:pPr>
            <a:r>
              <a:rPr lang="en-US" b="1" dirty="0"/>
              <a:t>SQL:</a:t>
            </a:r>
          </a:p>
          <a:p>
            <a:pPr lvl="1" indent="-342900">
              <a:spcBef>
                <a:spcPts val="0"/>
              </a:spcBef>
            </a:pPr>
            <a:r>
              <a:rPr lang="en-US" dirty="0"/>
              <a:t>Used to manipulate </a:t>
            </a:r>
            <a:r>
              <a:rPr lang="en-US" b="1" dirty="0"/>
              <a:t>data </a:t>
            </a:r>
            <a:r>
              <a:rPr lang="en-US" dirty="0"/>
              <a:t>and structure of </a:t>
            </a:r>
            <a:r>
              <a:rPr lang="en-US" b="1" dirty="0"/>
              <a:t>databases.</a:t>
            </a:r>
          </a:p>
          <a:p>
            <a:pPr lvl="1" indent="-342900">
              <a:spcBef>
                <a:spcPts val="0"/>
              </a:spcBef>
            </a:pPr>
            <a:r>
              <a:rPr lang="en-US" dirty="0"/>
              <a:t>Can be written into VBA code</a:t>
            </a:r>
          </a:p>
          <a:p>
            <a:pPr lvl="2" indent="-342900">
              <a:spcBef>
                <a:spcPts val="0"/>
              </a:spcBef>
            </a:pPr>
            <a:r>
              <a:rPr lang="en-US" dirty="0">
                <a:hlinkClick r:id="rId3"/>
              </a:rPr>
              <a:t>http://www.fontstuff.com/access/acctut15.htm</a:t>
            </a:r>
            <a:endParaRPr lang="en-US" dirty="0"/>
          </a:p>
          <a:p>
            <a:pPr lvl="2" indent="-342900">
              <a:spcBef>
                <a:spcPts val="0"/>
              </a:spcBef>
            </a:pPr>
            <a:endParaRPr lang="en-US" dirty="0"/>
          </a:p>
          <a:p>
            <a:pPr marL="800100" lvl="2" indent="0">
              <a:spcBef>
                <a:spcPts val="0"/>
              </a:spcBef>
              <a:buNone/>
            </a:pPr>
            <a:r>
              <a:rPr lang="en-US" sz="1600" dirty="0"/>
              <a:t>	</a:t>
            </a:r>
          </a:p>
          <a:p>
            <a:pPr lvl="2" indent="-342900">
              <a:spcBef>
                <a:spcPts val="0"/>
              </a:spcBef>
            </a:pPr>
            <a:endParaRPr lang="en-US" sz="1600" dirty="0"/>
          </a:p>
          <a:p>
            <a:pPr indent="-342900">
              <a:spcBef>
                <a:spcPts val="0"/>
              </a:spcBef>
            </a:pPr>
            <a:endParaRPr lang="en-US" dirty="0"/>
          </a:p>
          <a:p>
            <a:pPr lvl="1" indent="-342900">
              <a:spcBef>
                <a:spcPts val="0"/>
              </a:spcBef>
            </a:pPr>
            <a:endParaRPr lang="en-US" sz="2400" dirty="0"/>
          </a:p>
          <a:p>
            <a:pPr lvl="1" indent="-342900">
              <a:spcBef>
                <a:spcPts val="0"/>
              </a:spcBef>
            </a:pPr>
            <a:endParaRPr lang="en-US" sz="2400" dirty="0"/>
          </a:p>
        </p:txBody>
      </p:sp>
      <p:sp>
        <p:nvSpPr>
          <p:cNvPr id="8" name="Shape 179"/>
          <p:cNvSpPr txBox="1">
            <a:spLocks/>
          </p:cNvSpPr>
          <p:nvPr/>
        </p:nvSpPr>
        <p:spPr>
          <a:xfrm>
            <a:off x="927100" y="5923307"/>
            <a:ext cx="7493000" cy="307736"/>
          </a:xfrm>
          <a:prstGeom prst="rect">
            <a:avLst/>
          </a:prstGeom>
          <a:solidFill>
            <a:schemeClr val="bg1">
              <a:lumMod val="95000"/>
            </a:schemeClr>
          </a:solidFill>
          <a:ln>
            <a:noFill/>
          </a:ln>
        </p:spPr>
        <p:txBody>
          <a:bodyPr wrap="square" lIns="91425" tIns="45700" rIns="91425" bIns="45700" anchor="t" anchorCtr="0">
            <a:sp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400050" lvl="1" indent="0">
              <a:spcBef>
                <a:spcPts val="0"/>
              </a:spcBef>
              <a:buNone/>
            </a:pPr>
            <a:r>
              <a:rPr lang="en-US" sz="1400" b="1" i="1" dirty="0"/>
              <a:t>Bottom Line: Neither is “better” than the other. Both serve different purposes.</a:t>
            </a:r>
          </a:p>
        </p:txBody>
      </p:sp>
    </p:spTree>
    <p:extLst>
      <p:ext uri="{BB962C8B-B14F-4D97-AF65-F5344CB8AC3E}">
        <p14:creationId xmlns:p14="http://schemas.microsoft.com/office/powerpoint/2010/main" val="11325402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Where To Go From Here</a:t>
            </a:r>
          </a:p>
        </p:txBody>
      </p:sp>
      <p:sp>
        <p:nvSpPr>
          <p:cNvPr id="704" name="Shape 704"/>
          <p:cNvSpPr txBox="1">
            <a:spLocks noGrp="1"/>
          </p:cNvSpPr>
          <p:nvPr>
            <p:ph type="body" idx="1"/>
          </p:nvPr>
        </p:nvSpPr>
        <p:spPr>
          <a:xfrm>
            <a:off x="803564" y="877300"/>
            <a:ext cx="7550727" cy="5495791"/>
          </a:xfrm>
          <a:prstGeom prst="rect">
            <a:avLst/>
          </a:prstGeom>
          <a:noFill/>
          <a:ln>
            <a:noFill/>
          </a:ln>
        </p:spPr>
        <p:txBody>
          <a:bodyPr lIns="91425" tIns="45700" rIns="91425" bIns="45700" anchor="t" anchorCtr="0">
            <a:normAutofit fontScale="70000" lnSpcReduction="20000"/>
          </a:bodyPr>
          <a:lstStyle/>
          <a:p>
            <a:pPr marL="0" marR="0" lvl="0" indent="0" algn="l" rtl="0">
              <a:spcBef>
                <a:spcPts val="0"/>
              </a:spcBef>
              <a:spcAft>
                <a:spcPts val="0"/>
              </a:spcAft>
              <a:buClr>
                <a:schemeClr val="dk1"/>
              </a:buClr>
              <a:buSzPct val="25000"/>
              <a:buFont typeface="Arial"/>
              <a:buNone/>
            </a:pPr>
            <a:r>
              <a:rPr lang="en-US" sz="3200" b="1" i="0" u="none" strike="noStrike" cap="none" dirty="0">
                <a:solidFill>
                  <a:schemeClr val="dk1"/>
                </a:solidFill>
                <a:latin typeface="Helvetica Neue"/>
                <a:ea typeface="Helvetica Neue"/>
                <a:cs typeface="Helvetica Neue"/>
                <a:sym typeface="Helvetica Neue"/>
              </a:rPr>
              <a:t>SQL Resources:</a:t>
            </a:r>
            <a:endParaRPr lang="en-US" sz="2800" b="0" i="1" u="none" strike="noStrike" cap="none" dirty="0">
              <a:solidFill>
                <a:schemeClr val="tx1"/>
              </a:solidFill>
              <a:latin typeface="Helvetica Neue"/>
              <a:ea typeface="Helvetica Neue"/>
              <a:cs typeface="Helvetica Neue"/>
              <a:sym typeface="Helvetica Neue"/>
            </a:endParaRPr>
          </a:p>
          <a:p>
            <a:pPr marL="914400" marR="0" lvl="1" indent="-457200" algn="l" rtl="0">
              <a:spcBef>
                <a:spcPts val="560"/>
              </a:spcBef>
              <a:spcAft>
                <a:spcPts val="0"/>
              </a:spcAft>
              <a:buClrTx/>
              <a:buSzPct val="100000"/>
              <a:buFont typeface="Arial" panose="020B0604020202020204" pitchFamily="34" charset="0"/>
              <a:buChar char="•"/>
            </a:pPr>
            <a:r>
              <a:rPr lang="en-US" sz="2800" b="0" i="1" u="none" strike="noStrike" cap="none" dirty="0">
                <a:solidFill>
                  <a:schemeClr val="tx1"/>
                </a:solidFill>
                <a:latin typeface="Helvetica Neue"/>
                <a:ea typeface="Helvetica Neue"/>
                <a:cs typeface="Helvetica Neue"/>
                <a:sym typeface="Helvetica Neue"/>
              </a:rPr>
              <a:t>Learning SQL</a:t>
            </a:r>
            <a:r>
              <a:rPr lang="en-US" sz="2800" b="0" i="0" u="none" strike="noStrike" cap="none" dirty="0">
                <a:solidFill>
                  <a:schemeClr val="tx1"/>
                </a:solidFill>
                <a:latin typeface="Helvetica Neue"/>
                <a:ea typeface="Helvetica Neue"/>
                <a:cs typeface="Helvetica Neue"/>
                <a:sym typeface="Helvetica Neue"/>
              </a:rPr>
              <a:t>, Beaulieu</a:t>
            </a:r>
          </a:p>
          <a:p>
            <a:pPr marL="914400" lvl="1" indent="-457200">
              <a:buClrTx/>
              <a:buFont typeface="Arial" panose="020B0604020202020204" pitchFamily="34" charset="0"/>
              <a:buChar char="•"/>
            </a:pPr>
            <a:r>
              <a:rPr lang="en-US" sz="2800" i="1" dirty="0">
                <a:solidFill>
                  <a:schemeClr val="tx1"/>
                </a:solidFill>
              </a:rPr>
              <a:t>The Language of SQL</a:t>
            </a:r>
            <a:r>
              <a:rPr lang="en-US" sz="2800" dirty="0">
                <a:solidFill>
                  <a:schemeClr val="tx1"/>
                </a:solidFill>
              </a:rPr>
              <a:t>, Rockoff</a:t>
            </a:r>
          </a:p>
          <a:p>
            <a:pPr marL="914400" lvl="1" indent="-457200">
              <a:buClrTx/>
              <a:buFont typeface="Arial" panose="020B0604020202020204" pitchFamily="34" charset="0"/>
              <a:buChar char="•"/>
            </a:pPr>
            <a:r>
              <a:rPr lang="en-US" b="0" i="1" u="none" strike="noStrike" cap="none" dirty="0">
                <a:solidFill>
                  <a:schemeClr val="tx1"/>
                </a:solidFill>
                <a:sym typeface="Helvetica Neue"/>
              </a:rPr>
              <a:t>SQL In a Nutshell</a:t>
            </a:r>
            <a:r>
              <a:rPr lang="en-US" b="0" u="none" strike="noStrike" cap="none" dirty="0">
                <a:solidFill>
                  <a:schemeClr val="tx1"/>
                </a:solidFill>
                <a:sym typeface="Helvetica Neue"/>
              </a:rPr>
              <a:t>, O’Reilly</a:t>
            </a:r>
          </a:p>
          <a:p>
            <a:pPr marL="914400" lvl="1" indent="-457200">
              <a:buClrTx/>
              <a:buFont typeface="Arial" panose="020B0604020202020204" pitchFamily="34" charset="0"/>
              <a:buChar char="•"/>
            </a:pPr>
            <a:r>
              <a:rPr lang="en-US" i="1" dirty="0">
                <a:solidFill>
                  <a:schemeClr val="tx1"/>
                </a:solidFill>
              </a:rPr>
              <a:t>Teach Yourself SQL in 10 Minutes</a:t>
            </a:r>
            <a:r>
              <a:rPr lang="en-US" dirty="0">
                <a:solidFill>
                  <a:schemeClr val="tx1"/>
                </a:solidFill>
              </a:rPr>
              <a:t>, Forta</a:t>
            </a:r>
          </a:p>
          <a:p>
            <a:pPr marL="57150" lvl="0" indent="0">
              <a:buClrTx/>
              <a:buNone/>
            </a:pPr>
            <a:endParaRPr lang="en-US" b="1" dirty="0"/>
          </a:p>
          <a:p>
            <a:pPr marL="57150" lvl="0" indent="0">
              <a:buClrTx/>
              <a:buNone/>
            </a:pPr>
            <a:r>
              <a:rPr lang="en-US" b="1" dirty="0"/>
              <a:t>PostgreSQL Resources:</a:t>
            </a:r>
          </a:p>
          <a:p>
            <a:pPr marL="858838" indent="-457200">
              <a:buClrTx/>
              <a:buFont typeface="Arial" panose="020B0604020202020204" pitchFamily="34" charset="0"/>
              <a:buChar char="•"/>
            </a:pPr>
            <a:r>
              <a:rPr lang="en-US" sz="2800" i="1" dirty="0">
                <a:solidFill>
                  <a:schemeClr val="tx1"/>
                </a:solidFill>
              </a:rPr>
              <a:t>PostgreSQL – Up and Running</a:t>
            </a:r>
            <a:r>
              <a:rPr lang="en-US" sz="2800" dirty="0">
                <a:solidFill>
                  <a:schemeClr val="tx1"/>
                </a:solidFill>
              </a:rPr>
              <a:t>, Hsu and Obe</a:t>
            </a:r>
          </a:p>
          <a:p>
            <a:pPr marL="858838" indent="-457200">
              <a:buClrTx/>
              <a:buFont typeface="Arial" panose="020B0604020202020204" pitchFamily="34" charset="0"/>
              <a:buChar char="•"/>
            </a:pPr>
            <a:r>
              <a:rPr lang="en-US" sz="2800" i="1" dirty="0">
                <a:solidFill>
                  <a:schemeClr val="tx1"/>
                </a:solidFill>
              </a:rPr>
              <a:t>PostgreSQL Administration Cookbook</a:t>
            </a:r>
            <a:r>
              <a:rPr lang="en-US" sz="2800" dirty="0">
                <a:solidFill>
                  <a:schemeClr val="tx1"/>
                </a:solidFill>
              </a:rPr>
              <a:t>, Riggs and Krosing</a:t>
            </a:r>
          </a:p>
          <a:p>
            <a:pPr marL="858838" indent="-457200">
              <a:buClrTx/>
              <a:buFont typeface="Arial" panose="020B0604020202020204" pitchFamily="34" charset="0"/>
              <a:buChar char="•"/>
            </a:pPr>
            <a:r>
              <a:rPr lang="en-US" sz="2800" i="1" dirty="0">
                <a:solidFill>
                  <a:schemeClr val="tx1"/>
                </a:solidFill>
              </a:rPr>
              <a:t>PostgreSQL 9.0 High Performance</a:t>
            </a:r>
            <a:r>
              <a:rPr lang="en-US" sz="2800" dirty="0">
                <a:solidFill>
                  <a:schemeClr val="tx1"/>
                </a:solidFill>
              </a:rPr>
              <a:t>, Smith</a:t>
            </a:r>
          </a:p>
          <a:p>
            <a:pPr marL="858838" indent="-457200">
              <a:buClrTx/>
              <a:buFont typeface="Arial" panose="020B0604020202020204" pitchFamily="34" charset="0"/>
              <a:buChar char="•"/>
            </a:pPr>
            <a:r>
              <a:rPr lang="en-US" sz="2800" i="1" dirty="0">
                <a:solidFill>
                  <a:schemeClr val="tx1"/>
                </a:solidFill>
              </a:rPr>
              <a:t>PostgreSQL 9.0 Server Programming</a:t>
            </a:r>
            <a:r>
              <a:rPr lang="en-US" sz="2800" dirty="0">
                <a:solidFill>
                  <a:schemeClr val="tx1"/>
                </a:solidFill>
              </a:rPr>
              <a:t>, Dar, Krosing, Mlodgenski, and Roybal</a:t>
            </a:r>
          </a:p>
          <a:p>
            <a:pPr marL="858838" indent="-457200">
              <a:buClrTx/>
              <a:buFont typeface="Arial" panose="020B0604020202020204" pitchFamily="34" charset="0"/>
              <a:buChar char="•"/>
            </a:pPr>
            <a:endParaRPr lang="en-US" sz="2800" dirty="0">
              <a:solidFill>
                <a:schemeClr val="tx1"/>
              </a:solidFill>
            </a:endParaRPr>
          </a:p>
          <a:p>
            <a:pPr marL="401638" indent="-346075">
              <a:buClrTx/>
              <a:buNone/>
            </a:pPr>
            <a:r>
              <a:rPr lang="en-US" sz="2800" b="1" dirty="0"/>
              <a:t>Online Resources:</a:t>
            </a:r>
          </a:p>
          <a:p>
            <a:pPr marL="858838" indent="-457200">
              <a:buClrTx/>
              <a:buFont typeface="Arial" panose="020B0604020202020204" pitchFamily="34" charset="0"/>
              <a:buChar char="•"/>
            </a:pPr>
            <a:r>
              <a:rPr lang="en-US" sz="2800" i="1" dirty="0">
                <a:solidFill>
                  <a:schemeClr val="tx1"/>
                </a:solidFill>
                <a:hlinkClick r:id="rId3"/>
              </a:rPr>
              <a:t>https://www.w3schools.com/SQL/default.asp</a:t>
            </a:r>
            <a:endParaRPr lang="en-US" sz="2800" i="1" dirty="0">
              <a:solidFill>
                <a:schemeClr val="tx1"/>
              </a:solidFill>
              <a:hlinkClick r:id="rId4"/>
            </a:endParaRPr>
          </a:p>
          <a:p>
            <a:pPr marL="858838" indent="-457200">
              <a:buClrTx/>
              <a:buFont typeface="Arial" panose="020B0604020202020204" pitchFamily="34" charset="0"/>
              <a:buChar char="•"/>
            </a:pPr>
            <a:r>
              <a:rPr lang="en-US" sz="2800" i="1" dirty="0">
                <a:solidFill>
                  <a:schemeClr val="tx1"/>
                </a:solidFill>
                <a:hlinkClick r:id="rId4"/>
              </a:rPr>
              <a:t>https://wiki.postgresql.org/wiki/Main_Page</a:t>
            </a:r>
            <a:endParaRPr lang="en-US" sz="2800" i="1" dirty="0">
              <a:solidFill>
                <a:schemeClr val="tx1"/>
              </a:solidFill>
            </a:endParaRPr>
          </a:p>
          <a:p>
            <a:pPr marL="858838" indent="-457200">
              <a:buClrTx/>
              <a:buFont typeface="Arial" panose="020B0604020202020204" pitchFamily="34" charset="0"/>
              <a:buChar char="•"/>
            </a:pPr>
            <a:endParaRPr lang="en-US" sz="2800" b="1" dirty="0"/>
          </a:p>
          <a:p>
            <a:pPr marL="858838" indent="-457200">
              <a:buClrTx/>
              <a:buFont typeface="Arial" panose="020B0604020202020204" pitchFamily="34" charset="0"/>
              <a:buChar char="•"/>
            </a:pPr>
            <a:endParaRPr lang="en-US" sz="2800" i="1" dirty="0">
              <a:solidFill>
                <a:schemeClr val="tx1"/>
              </a:solidFill>
            </a:endParaRPr>
          </a:p>
          <a:p>
            <a:pPr marL="57150" lvl="0" indent="0">
              <a:buClrTx/>
              <a:buNone/>
            </a:pPr>
            <a:endParaRPr lang="en-US" sz="2800" i="1" dirty="0">
              <a:solidFill>
                <a:schemeClr val="tx1"/>
              </a:solidFill>
            </a:endParaRPr>
          </a:p>
          <a:p>
            <a:pPr marL="57150" indent="0">
              <a:buClrTx/>
              <a:buNone/>
            </a:pPr>
            <a:endParaRPr lang="en-US" sz="3200" b="0" i="1" u="none" strike="noStrike" cap="none" dirty="0">
              <a:solidFill>
                <a:schemeClr val="tx1"/>
              </a:solidFill>
              <a:sym typeface="Helvetica Neue"/>
            </a:endParaRPr>
          </a:p>
          <a:p>
            <a:pPr marL="742950" marR="0" lvl="1" indent="-285750" algn="l" rtl="0">
              <a:spcBef>
                <a:spcPts val="560"/>
              </a:spcBef>
              <a:spcAft>
                <a:spcPts val="0"/>
              </a:spcAft>
              <a:buClr>
                <a:schemeClr val="dk1"/>
              </a:buClr>
              <a:buSzPct val="100000"/>
              <a:buFont typeface="Arial"/>
              <a:buNone/>
            </a:pPr>
            <a:endParaRPr sz="2800" b="0" i="0" u="none" strike="noStrike" cap="none" dirty="0">
              <a:solidFill>
                <a:schemeClr val="dk1"/>
              </a:solidFill>
              <a:latin typeface="Helvetica Neue"/>
              <a:ea typeface="Helvetica Neue"/>
              <a:cs typeface="Helvetica Neue"/>
              <a:sym typeface="Helvetica Neue"/>
            </a:endParaRPr>
          </a:p>
          <a:p>
            <a:pPr marL="57150" marR="0" lvl="0" indent="-635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705" name="Shape 70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140</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Where To Go From Here (cont’d)</a:t>
            </a:r>
          </a:p>
        </p:txBody>
      </p:sp>
      <p:sp>
        <p:nvSpPr>
          <p:cNvPr id="711" name="Shape 711"/>
          <p:cNvSpPr txBox="1">
            <a:spLocks noGrp="1"/>
          </p:cNvSpPr>
          <p:nvPr>
            <p:ph type="body" idx="1"/>
          </p:nvPr>
        </p:nvSpPr>
        <p:spPr>
          <a:xfrm>
            <a:off x="886690" y="877300"/>
            <a:ext cx="7481455" cy="524886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Cognitir </a:t>
            </a:r>
            <a:r>
              <a:rPr lang="en-US" sz="2000" b="1" i="0" u="none" strike="noStrike" cap="none" dirty="0">
                <a:solidFill>
                  <a:schemeClr val="dk1"/>
                </a:solidFill>
                <a:latin typeface="Helvetica Neue"/>
                <a:ea typeface="Helvetica Neue"/>
                <a:cs typeface="Helvetica Neue"/>
                <a:sym typeface="Helvetica Neue"/>
              </a:rPr>
              <a:t>advanced training</a:t>
            </a:r>
            <a:r>
              <a:rPr lang="en-US" sz="2000" b="0" i="0" u="none" strike="noStrike" cap="none" dirty="0">
                <a:solidFill>
                  <a:schemeClr val="dk1"/>
                </a:solidFill>
                <a:latin typeface="Helvetica Neue"/>
                <a:ea typeface="Helvetica Neue"/>
                <a:cs typeface="Helvetica Neue"/>
                <a:sym typeface="Helvetica Neue"/>
              </a:rPr>
              <a:t> courses: Stay tuned!</a:t>
            </a: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spcBef>
                <a:spcPts val="400"/>
              </a:spcBef>
              <a:spcAft>
                <a:spcPts val="0"/>
              </a:spcAft>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This course includes </a:t>
            </a:r>
            <a:r>
              <a:rPr lang="en-US" sz="2000" b="1" i="0" u="none" strike="noStrike" cap="none" dirty="0">
                <a:solidFill>
                  <a:schemeClr val="dk1"/>
                </a:solidFill>
                <a:latin typeface="Helvetica Neue"/>
                <a:ea typeface="Helvetica Neue"/>
                <a:cs typeface="Helvetica Neue"/>
                <a:sym typeface="Helvetica Neue"/>
              </a:rPr>
              <a:t>post-workshop support </a:t>
            </a:r>
            <a:r>
              <a:rPr lang="en-US" sz="2000" b="0" i="0" u="none" strike="noStrike" cap="none" dirty="0">
                <a:solidFill>
                  <a:schemeClr val="dk1"/>
                </a:solidFill>
                <a:latin typeface="Helvetica Neue"/>
                <a:ea typeface="Helvetica Neue"/>
                <a:cs typeface="Helvetica Neue"/>
                <a:sym typeface="Helvetica Neue"/>
              </a:rPr>
              <a:t>for several months after the event. You can </a:t>
            </a:r>
            <a:r>
              <a:rPr lang="en-US" sz="2000" b="1" i="0" u="none" strike="noStrike" cap="none" dirty="0">
                <a:solidFill>
                  <a:schemeClr val="dk1"/>
                </a:solidFill>
                <a:latin typeface="Helvetica Neue"/>
                <a:ea typeface="Helvetica Neue"/>
                <a:cs typeface="Helvetica Neue"/>
                <a:sym typeface="Helvetica Neue"/>
              </a:rPr>
              <a:t>e-mail us</a:t>
            </a:r>
            <a:r>
              <a:rPr lang="en-US" sz="2000" b="0" i="0" u="none" strike="noStrike" cap="none" dirty="0">
                <a:solidFill>
                  <a:schemeClr val="dk1"/>
                </a:solidFill>
                <a:latin typeface="Helvetica Neue"/>
                <a:ea typeface="Helvetica Neue"/>
                <a:cs typeface="Helvetica Neue"/>
                <a:sym typeface="Helvetica Neue"/>
              </a:rPr>
              <a:t> course-related questions to </a:t>
            </a:r>
            <a:r>
              <a:rPr lang="en-US" sz="2000" b="0" i="1" u="none" strike="noStrike" cap="none" dirty="0">
                <a:solidFill>
                  <a:schemeClr val="dk1"/>
                </a:solidFill>
                <a:latin typeface="Helvetica Neue"/>
                <a:ea typeface="Helvetica Neue"/>
                <a:cs typeface="Helvetica Neue"/>
                <a:sym typeface="Helvetica Neue"/>
              </a:rPr>
              <a:t>support@cognitir.com </a:t>
            </a:r>
            <a:r>
              <a:rPr lang="en-US" sz="2000" b="0" i="0" u="none" strike="noStrike" cap="none" dirty="0">
                <a:solidFill>
                  <a:schemeClr val="dk1"/>
                </a:solidFill>
                <a:latin typeface="Helvetica Neue"/>
                <a:ea typeface="Helvetica Neue"/>
                <a:cs typeface="Helvetica Neue"/>
                <a:sym typeface="Helvetica Neue"/>
              </a:rPr>
              <a:t>and we will get back to you within two-three business days. </a:t>
            </a:r>
          </a:p>
          <a:p>
            <a:pPr marL="0" marR="0" lvl="0" indent="0" algn="l" rtl="0">
              <a:spcBef>
                <a:spcPts val="400"/>
              </a:spcBef>
              <a:spcAft>
                <a:spcPts val="0"/>
              </a:spcAft>
              <a:buClr>
                <a:schemeClr val="dk1"/>
              </a:buClr>
              <a:buSzPct val="25000"/>
              <a:buFont typeface="Arial"/>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spcBef>
                <a:spcPts val="400"/>
              </a:spcBef>
              <a:spcAft>
                <a:spcPts val="0"/>
              </a:spcAft>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To </a:t>
            </a:r>
            <a:r>
              <a:rPr lang="en-US" sz="2000" b="1" i="0" u="none" strike="noStrike" cap="none" dirty="0">
                <a:solidFill>
                  <a:schemeClr val="dk1"/>
                </a:solidFill>
                <a:latin typeface="Helvetica Neue"/>
                <a:ea typeface="Helvetica Neue"/>
                <a:cs typeface="Helvetica Neue"/>
                <a:sym typeface="Helvetica Neue"/>
              </a:rPr>
              <a:t>stay up to date with our courses and free resource offerings</a:t>
            </a:r>
            <a:r>
              <a:rPr lang="en-US" sz="2000" b="0" i="0" u="none" strike="noStrike" cap="none" dirty="0">
                <a:solidFill>
                  <a:schemeClr val="dk1"/>
                </a:solidFill>
                <a:latin typeface="Helvetica Neue"/>
                <a:ea typeface="Helvetica Neue"/>
                <a:cs typeface="Helvetica Neue"/>
                <a:sym typeface="Helvetica Neue"/>
              </a:rPr>
              <a:t>, follow us on </a:t>
            </a:r>
            <a:r>
              <a:rPr lang="en-US" sz="2000" b="1" i="0" u="none" strike="noStrike" cap="none" dirty="0">
                <a:solidFill>
                  <a:schemeClr val="dk1"/>
                </a:solidFill>
                <a:latin typeface="Helvetica Neue"/>
                <a:ea typeface="Helvetica Neue"/>
                <a:cs typeface="Helvetica Neue"/>
                <a:sym typeface="Helvetica Neue"/>
              </a:rPr>
              <a:t>social media</a:t>
            </a:r>
            <a:r>
              <a:rPr lang="en-US" sz="2000" b="0" i="0" u="none" strike="noStrike" cap="none" dirty="0">
                <a:solidFill>
                  <a:schemeClr val="dk1"/>
                </a:solidFill>
                <a:latin typeface="Helvetica Neue"/>
                <a:ea typeface="Helvetica Neue"/>
                <a:cs typeface="Helvetica Neue"/>
                <a:sym typeface="Helvetica Neue"/>
              </a:rPr>
              <a:t>.</a:t>
            </a:r>
          </a:p>
          <a:p>
            <a:pPr marL="0" marR="0" lvl="0" indent="0" algn="l" rtl="0">
              <a:spcBef>
                <a:spcPts val="400"/>
              </a:spcBef>
              <a:spcAft>
                <a:spcPts val="0"/>
              </a:spcAft>
              <a:buClr>
                <a:schemeClr val="dk1"/>
              </a:buClr>
              <a:buSzPct val="25000"/>
              <a:buFont typeface="Arial"/>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spcBef>
                <a:spcPts val="400"/>
              </a:spcBef>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Please send </a:t>
            </a:r>
            <a:r>
              <a:rPr lang="en-US" sz="2000" b="1" i="0" u="none" strike="noStrike" cap="none" dirty="0">
                <a:solidFill>
                  <a:schemeClr val="dk1"/>
                </a:solidFill>
                <a:latin typeface="Helvetica Neue"/>
                <a:ea typeface="Helvetica Neue"/>
                <a:cs typeface="Helvetica Neue"/>
                <a:sym typeface="Helvetica Neue"/>
              </a:rPr>
              <a:t>feedback </a:t>
            </a:r>
            <a:r>
              <a:rPr lang="en-US" sz="2000" b="0" i="0" u="none" strike="noStrike" cap="none" dirty="0">
                <a:solidFill>
                  <a:schemeClr val="dk1"/>
                </a:solidFill>
                <a:latin typeface="Helvetica Neue"/>
                <a:ea typeface="Helvetica Neue"/>
                <a:cs typeface="Helvetica Neue"/>
                <a:sym typeface="Helvetica Neue"/>
              </a:rPr>
              <a:t>to </a:t>
            </a:r>
            <a:r>
              <a:rPr lang="en-US" sz="2000" b="0" i="1" u="none" strike="noStrike" cap="none" dirty="0">
                <a:solidFill>
                  <a:schemeClr val="dk1"/>
                </a:solidFill>
                <a:latin typeface="Helvetica Neue"/>
                <a:ea typeface="Helvetica Neue"/>
                <a:cs typeface="Helvetica Neue"/>
                <a:sym typeface="Helvetica Neue"/>
              </a:rPr>
              <a:t>feedback@cognitir.com</a:t>
            </a:r>
            <a:r>
              <a:rPr lang="en-US" sz="2000" b="0" i="0" u="none" strike="noStrike" cap="none" dirty="0">
                <a:solidFill>
                  <a:schemeClr val="dk1"/>
                </a:solidFill>
                <a:latin typeface="Helvetica Neue"/>
                <a:ea typeface="Helvetica Neue"/>
                <a:cs typeface="Helvetica Neue"/>
                <a:sym typeface="Helvetica Neue"/>
              </a:rPr>
              <a:t>.</a:t>
            </a:r>
          </a:p>
        </p:txBody>
      </p:sp>
      <p:sp>
        <p:nvSpPr>
          <p:cNvPr id="712" name="Shape 71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141</a:t>
            </a:fld>
            <a:endParaRPr lang="en-US" sz="1200" dirty="0">
              <a:solidFill>
                <a:srgbClr val="888888"/>
              </a:solidFill>
              <a:latin typeface="Helvetica Neue"/>
              <a:ea typeface="Helvetica Neue"/>
              <a:cs typeface="Helvetica Neue"/>
              <a:sym typeface="Helvetica Neue"/>
            </a:endParaRPr>
          </a:p>
        </p:txBody>
      </p:sp>
      <p:grpSp>
        <p:nvGrpSpPr>
          <p:cNvPr id="713" name="Shape 713"/>
          <p:cNvGrpSpPr/>
          <p:nvPr/>
        </p:nvGrpSpPr>
        <p:grpSpPr>
          <a:xfrm>
            <a:off x="1144072" y="5531933"/>
            <a:ext cx="6855853" cy="457200"/>
            <a:chOff x="722275" y="5531933"/>
            <a:chExt cx="6855853" cy="457200"/>
          </a:xfrm>
        </p:grpSpPr>
        <p:grpSp>
          <p:nvGrpSpPr>
            <p:cNvPr id="714" name="Shape 714"/>
            <p:cNvGrpSpPr/>
            <p:nvPr/>
          </p:nvGrpSpPr>
          <p:grpSpPr>
            <a:xfrm>
              <a:off x="722275" y="5531933"/>
              <a:ext cx="1832765" cy="457200"/>
              <a:chOff x="722275" y="5531933"/>
              <a:chExt cx="1832765" cy="457200"/>
            </a:xfrm>
          </p:grpSpPr>
          <p:pic>
            <p:nvPicPr>
              <p:cNvPr id="715" name="Shape 715"/>
              <p:cNvPicPr preferRelativeResize="0"/>
              <p:nvPr/>
            </p:nvPicPr>
            <p:blipFill rotWithShape="1">
              <a:blip r:embed="rId3">
                <a:alphaModFix/>
              </a:blip>
              <a:srcRect/>
              <a:stretch/>
            </p:blipFill>
            <p:spPr>
              <a:xfrm>
                <a:off x="722275" y="5531933"/>
                <a:ext cx="539750" cy="457200"/>
              </a:xfrm>
              <a:prstGeom prst="rect">
                <a:avLst/>
              </a:prstGeom>
              <a:noFill/>
              <a:ln>
                <a:noFill/>
              </a:ln>
            </p:spPr>
          </p:pic>
          <p:sp>
            <p:nvSpPr>
              <p:cNvPr id="716" name="Shape 716"/>
              <p:cNvSpPr txBox="1"/>
              <p:nvPr/>
            </p:nvSpPr>
            <p:spPr>
              <a:xfrm>
                <a:off x="1416587" y="5575867"/>
                <a:ext cx="1138452"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i="1" dirty="0">
                    <a:solidFill>
                      <a:schemeClr val="dk1"/>
                    </a:solidFill>
                    <a:latin typeface="Helvetica Neue"/>
                    <a:ea typeface="Helvetica Neue"/>
                    <a:cs typeface="Helvetica Neue"/>
                    <a:sym typeface="Helvetica Neue"/>
                  </a:rPr>
                  <a:t>@cognitir</a:t>
                </a:r>
              </a:p>
            </p:txBody>
          </p:sp>
        </p:grpSp>
        <p:grpSp>
          <p:nvGrpSpPr>
            <p:cNvPr id="717" name="Shape 717"/>
            <p:cNvGrpSpPr/>
            <p:nvPr/>
          </p:nvGrpSpPr>
          <p:grpSpPr>
            <a:xfrm>
              <a:off x="3500714" y="5531933"/>
              <a:ext cx="1565870" cy="457200"/>
              <a:chOff x="3500714" y="5531933"/>
              <a:chExt cx="1565870" cy="457200"/>
            </a:xfrm>
          </p:grpSpPr>
          <p:pic>
            <p:nvPicPr>
              <p:cNvPr id="718" name="Shape 718"/>
              <p:cNvPicPr preferRelativeResize="0"/>
              <p:nvPr/>
            </p:nvPicPr>
            <p:blipFill rotWithShape="1">
              <a:blip r:embed="rId4">
                <a:alphaModFix/>
              </a:blip>
              <a:srcRect/>
              <a:stretch/>
            </p:blipFill>
            <p:spPr>
              <a:xfrm>
                <a:off x="3500714" y="5531933"/>
                <a:ext cx="457200" cy="457200"/>
              </a:xfrm>
              <a:prstGeom prst="rect">
                <a:avLst/>
              </a:prstGeom>
              <a:noFill/>
              <a:ln>
                <a:noFill/>
              </a:ln>
            </p:spPr>
          </p:pic>
          <p:sp>
            <p:nvSpPr>
              <p:cNvPr id="719" name="Shape 719"/>
              <p:cNvSpPr txBox="1"/>
              <p:nvPr/>
            </p:nvSpPr>
            <p:spPr>
              <a:xfrm>
                <a:off x="4112476" y="5575867"/>
                <a:ext cx="954107"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i="1" dirty="0">
                    <a:solidFill>
                      <a:schemeClr val="dk1"/>
                    </a:solidFill>
                    <a:latin typeface="Helvetica Neue"/>
                    <a:ea typeface="Helvetica Neue"/>
                    <a:cs typeface="Helvetica Neue"/>
                    <a:sym typeface="Helvetica Neue"/>
                  </a:rPr>
                  <a:t>cognitir</a:t>
                </a:r>
              </a:p>
            </p:txBody>
          </p:sp>
        </p:grpSp>
        <p:grpSp>
          <p:nvGrpSpPr>
            <p:cNvPr id="720" name="Shape 720"/>
            <p:cNvGrpSpPr/>
            <p:nvPr/>
          </p:nvGrpSpPr>
          <p:grpSpPr>
            <a:xfrm>
              <a:off x="6012258" y="5531933"/>
              <a:ext cx="1565869" cy="457200"/>
              <a:chOff x="6012258" y="5531933"/>
              <a:chExt cx="1565869" cy="457200"/>
            </a:xfrm>
          </p:grpSpPr>
          <p:pic>
            <p:nvPicPr>
              <p:cNvPr id="721" name="Shape 721"/>
              <p:cNvPicPr preferRelativeResize="0"/>
              <p:nvPr/>
            </p:nvPicPr>
            <p:blipFill rotWithShape="1">
              <a:blip r:embed="rId5">
                <a:alphaModFix/>
              </a:blip>
              <a:srcRect/>
              <a:stretch/>
            </p:blipFill>
            <p:spPr>
              <a:xfrm>
                <a:off x="6012258" y="5531933"/>
                <a:ext cx="457200" cy="457200"/>
              </a:xfrm>
              <a:prstGeom prst="rect">
                <a:avLst/>
              </a:prstGeom>
              <a:noFill/>
              <a:ln>
                <a:noFill/>
              </a:ln>
            </p:spPr>
          </p:pic>
          <p:sp>
            <p:nvSpPr>
              <p:cNvPr id="722" name="Shape 722"/>
              <p:cNvSpPr txBox="1"/>
              <p:nvPr/>
            </p:nvSpPr>
            <p:spPr>
              <a:xfrm>
                <a:off x="6624021" y="5575867"/>
                <a:ext cx="954106"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i="1" dirty="0">
                    <a:solidFill>
                      <a:schemeClr val="dk1"/>
                    </a:solidFill>
                    <a:latin typeface="Helvetica Neue"/>
                    <a:ea typeface="Helvetica Neue"/>
                    <a:cs typeface="Helvetica Neue"/>
                    <a:sym typeface="Helvetica Neue"/>
                  </a:rPr>
                  <a:t>cognitir</a:t>
                </a:r>
              </a:p>
            </p:txBody>
          </p:sp>
        </p:grpSp>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CONGRATULATIONS!</a:t>
            </a:r>
          </a:p>
        </p:txBody>
      </p:sp>
      <p:sp>
        <p:nvSpPr>
          <p:cNvPr id="737" name="Shape 73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142</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APPENDIX</a:t>
            </a:r>
          </a:p>
        </p:txBody>
      </p:sp>
      <p:sp>
        <p:nvSpPr>
          <p:cNvPr id="737" name="Shape 73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143</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046741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144</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 </a:t>
            </a:r>
          </a:p>
        </p:txBody>
      </p:sp>
      <p:pic>
        <p:nvPicPr>
          <p:cNvPr id="5" name="Picture 4"/>
          <p:cNvPicPr>
            <a:picLocks noChangeAspect="1"/>
          </p:cNvPicPr>
          <p:nvPr/>
        </p:nvPicPr>
        <p:blipFill>
          <a:blip r:embed="rId3"/>
          <a:stretch>
            <a:fillRect/>
          </a:stretch>
        </p:blipFill>
        <p:spPr>
          <a:xfrm>
            <a:off x="1243302" y="1461800"/>
            <a:ext cx="6657396" cy="4894550"/>
          </a:xfrm>
          <a:prstGeom prst="rect">
            <a:avLst/>
          </a:prstGeom>
        </p:spPr>
      </p:pic>
    </p:spTree>
    <p:extLst>
      <p:ext uri="{BB962C8B-B14F-4D97-AF65-F5344CB8AC3E}">
        <p14:creationId xmlns:p14="http://schemas.microsoft.com/office/powerpoint/2010/main" val="36841287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145</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 </a:t>
            </a:r>
          </a:p>
        </p:txBody>
      </p:sp>
      <p:pic>
        <p:nvPicPr>
          <p:cNvPr id="4" name="Picture 3"/>
          <p:cNvPicPr>
            <a:picLocks noChangeAspect="1"/>
          </p:cNvPicPr>
          <p:nvPr/>
        </p:nvPicPr>
        <p:blipFill>
          <a:blip r:embed="rId3"/>
          <a:stretch>
            <a:fillRect/>
          </a:stretch>
        </p:blipFill>
        <p:spPr>
          <a:xfrm>
            <a:off x="1243302" y="1444633"/>
            <a:ext cx="6688474" cy="4928884"/>
          </a:xfrm>
          <a:prstGeom prst="rect">
            <a:avLst/>
          </a:prstGeom>
        </p:spPr>
      </p:pic>
    </p:spTree>
    <p:extLst>
      <p:ext uri="{BB962C8B-B14F-4D97-AF65-F5344CB8AC3E}">
        <p14:creationId xmlns:p14="http://schemas.microsoft.com/office/powerpoint/2010/main" val="40969416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43302" y="1461800"/>
            <a:ext cx="6662447" cy="4894550"/>
          </a:xfrm>
          <a:prstGeom prst="rect">
            <a:avLst/>
          </a:prstGeom>
        </p:spPr>
      </p:pic>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146</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 </a:t>
            </a:r>
          </a:p>
        </p:txBody>
      </p:sp>
    </p:spTree>
    <p:extLst>
      <p:ext uri="{BB962C8B-B14F-4D97-AF65-F5344CB8AC3E}">
        <p14:creationId xmlns:p14="http://schemas.microsoft.com/office/powerpoint/2010/main" val="26349085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147</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4. </a:t>
            </a:r>
          </a:p>
        </p:txBody>
      </p:sp>
      <p:pic>
        <p:nvPicPr>
          <p:cNvPr id="2" name="Picture 1"/>
          <p:cNvPicPr>
            <a:picLocks noChangeAspect="1"/>
          </p:cNvPicPr>
          <p:nvPr/>
        </p:nvPicPr>
        <p:blipFill>
          <a:blip r:embed="rId3"/>
          <a:stretch>
            <a:fillRect/>
          </a:stretch>
        </p:blipFill>
        <p:spPr>
          <a:xfrm>
            <a:off x="1243302" y="1461800"/>
            <a:ext cx="6674271" cy="4903235"/>
          </a:xfrm>
          <a:prstGeom prst="rect">
            <a:avLst/>
          </a:prstGeom>
        </p:spPr>
      </p:pic>
    </p:spTree>
    <p:extLst>
      <p:ext uri="{BB962C8B-B14F-4D97-AF65-F5344CB8AC3E}">
        <p14:creationId xmlns:p14="http://schemas.microsoft.com/office/powerpoint/2010/main" val="14017930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0513" y="1465508"/>
            <a:ext cx="6655236" cy="4877468"/>
          </a:xfrm>
          <a:prstGeom prst="rect">
            <a:avLst/>
          </a:prstGeom>
        </p:spPr>
      </p:pic>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148</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5. </a:t>
            </a:r>
          </a:p>
        </p:txBody>
      </p:sp>
    </p:spTree>
    <p:extLst>
      <p:ext uri="{BB962C8B-B14F-4D97-AF65-F5344CB8AC3E}">
        <p14:creationId xmlns:p14="http://schemas.microsoft.com/office/powerpoint/2010/main" val="878491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149</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6. </a:t>
            </a:r>
          </a:p>
        </p:txBody>
      </p:sp>
      <p:pic>
        <p:nvPicPr>
          <p:cNvPr id="4" name="Picture 3"/>
          <p:cNvPicPr>
            <a:picLocks noChangeAspect="1"/>
          </p:cNvPicPr>
          <p:nvPr/>
        </p:nvPicPr>
        <p:blipFill>
          <a:blip r:embed="rId3"/>
          <a:stretch>
            <a:fillRect/>
          </a:stretch>
        </p:blipFill>
        <p:spPr>
          <a:xfrm>
            <a:off x="1243302" y="1465508"/>
            <a:ext cx="5865069" cy="4898522"/>
          </a:xfrm>
          <a:prstGeom prst="rect">
            <a:avLst/>
          </a:prstGeom>
        </p:spPr>
      </p:pic>
    </p:spTree>
    <p:extLst>
      <p:ext uri="{BB962C8B-B14F-4D97-AF65-F5344CB8AC3E}">
        <p14:creationId xmlns:p14="http://schemas.microsoft.com/office/powerpoint/2010/main" val="1852058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457199" y="877300"/>
            <a:ext cx="8229600" cy="556877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1" i="0" u="none" strike="noStrike" cap="none" dirty="0">
                <a:solidFill>
                  <a:schemeClr val="dk1"/>
                </a:solidFill>
                <a:latin typeface="Helvetica Neue"/>
                <a:ea typeface="Helvetica Neue"/>
                <a:cs typeface="Helvetica Neue"/>
                <a:sym typeface="Helvetica Neue"/>
              </a:rPr>
              <a:t>SUMMARY</a:t>
            </a:r>
          </a:p>
          <a:p>
            <a:pPr lvl="1" indent="-285750"/>
            <a:r>
              <a:rPr lang="en-US" sz="2400" dirty="0"/>
              <a:t>What is a Database?</a:t>
            </a:r>
          </a:p>
          <a:p>
            <a:pPr lvl="1" indent="-285750"/>
            <a:r>
              <a:rPr lang="en-US" sz="2400" dirty="0"/>
              <a:t>Why are Databases important?</a:t>
            </a:r>
          </a:p>
          <a:p>
            <a:pPr lvl="1" indent="-285750"/>
            <a:r>
              <a:rPr lang="en-US" sz="2400" dirty="0"/>
              <a:t>Relational vs. Non-Relational Databases</a:t>
            </a:r>
          </a:p>
          <a:p>
            <a:pPr lvl="1" indent="-285750"/>
            <a:r>
              <a:rPr lang="en-US" sz="2400" dirty="0"/>
              <a:t>What Database technologies currently exist?</a:t>
            </a:r>
          </a:p>
          <a:p>
            <a:pPr lvl="1" indent="-285750"/>
            <a:r>
              <a:rPr lang="en-US" sz="2400" dirty="0"/>
              <a:t>SQL &amp; Databases </a:t>
            </a:r>
          </a:p>
          <a:p>
            <a:pPr lvl="1" indent="-285750"/>
            <a:r>
              <a:rPr lang="en-US" sz="2400" dirty="0"/>
              <a:t>Databases vs. Excel</a:t>
            </a:r>
          </a:p>
          <a:p>
            <a:pPr lvl="1" indent="-285750"/>
            <a:r>
              <a:rPr lang="en-US" sz="2400" dirty="0"/>
              <a:t>SQL vs. VBA </a:t>
            </a:r>
          </a:p>
        </p:txBody>
      </p:sp>
      <p:sp>
        <p:nvSpPr>
          <p:cNvPr id="597" name="Shape 597"/>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Recap: What Have We Learned?</a:t>
            </a:r>
          </a:p>
        </p:txBody>
      </p:sp>
      <p:pic>
        <p:nvPicPr>
          <p:cNvPr id="598" name="Shape 598"/>
          <p:cNvPicPr preferRelativeResize="0"/>
          <p:nvPr/>
        </p:nvPicPr>
        <p:blipFill rotWithShape="1">
          <a:blip r:embed="rId3">
            <a:alphaModFix/>
          </a:blip>
          <a:srcRect/>
          <a:stretch/>
        </p:blipFill>
        <p:spPr>
          <a:xfrm>
            <a:off x="4075183" y="1312164"/>
            <a:ext cx="390285" cy="390285"/>
          </a:xfrm>
          <a:prstGeom prst="rect">
            <a:avLst/>
          </a:prstGeom>
          <a:noFill/>
          <a:ln>
            <a:noFill/>
          </a:ln>
        </p:spPr>
      </p:pic>
      <p:pic>
        <p:nvPicPr>
          <p:cNvPr id="599" name="Shape 599"/>
          <p:cNvPicPr preferRelativeResize="0"/>
          <p:nvPr/>
        </p:nvPicPr>
        <p:blipFill rotWithShape="1">
          <a:blip r:embed="rId3">
            <a:alphaModFix/>
          </a:blip>
          <a:srcRect/>
          <a:stretch/>
        </p:blipFill>
        <p:spPr>
          <a:xfrm>
            <a:off x="5521776" y="1756466"/>
            <a:ext cx="390285" cy="390285"/>
          </a:xfrm>
          <a:prstGeom prst="rect">
            <a:avLst/>
          </a:prstGeom>
          <a:noFill/>
          <a:ln>
            <a:noFill/>
          </a:ln>
        </p:spPr>
      </p:pic>
      <p:pic>
        <p:nvPicPr>
          <p:cNvPr id="600" name="Shape 600"/>
          <p:cNvPicPr preferRelativeResize="0"/>
          <p:nvPr/>
        </p:nvPicPr>
        <p:blipFill rotWithShape="1">
          <a:blip r:embed="rId3">
            <a:alphaModFix/>
          </a:blip>
          <a:srcRect/>
          <a:stretch/>
        </p:blipFill>
        <p:spPr>
          <a:xfrm>
            <a:off x="6760536" y="2201128"/>
            <a:ext cx="390285" cy="390285"/>
          </a:xfrm>
          <a:prstGeom prst="rect">
            <a:avLst/>
          </a:prstGeom>
          <a:noFill/>
          <a:ln>
            <a:noFill/>
          </a:ln>
        </p:spPr>
      </p:pic>
      <p:pic>
        <p:nvPicPr>
          <p:cNvPr id="601" name="Shape 601"/>
          <p:cNvPicPr preferRelativeResize="0"/>
          <p:nvPr/>
        </p:nvPicPr>
        <p:blipFill rotWithShape="1">
          <a:blip r:embed="rId3">
            <a:alphaModFix/>
          </a:blip>
          <a:srcRect/>
          <a:stretch/>
        </p:blipFill>
        <p:spPr>
          <a:xfrm>
            <a:off x="3713926" y="3099392"/>
            <a:ext cx="390285" cy="390285"/>
          </a:xfrm>
          <a:prstGeom prst="rect">
            <a:avLst/>
          </a:prstGeom>
          <a:noFill/>
          <a:ln>
            <a:noFill/>
          </a:ln>
        </p:spPr>
      </p:pic>
      <p:pic>
        <p:nvPicPr>
          <p:cNvPr id="603" name="Shape 603"/>
          <p:cNvPicPr preferRelativeResize="0"/>
          <p:nvPr/>
        </p:nvPicPr>
        <p:blipFill rotWithShape="1">
          <a:blip r:embed="rId3">
            <a:alphaModFix/>
          </a:blip>
          <a:srcRect/>
          <a:stretch/>
        </p:blipFill>
        <p:spPr>
          <a:xfrm>
            <a:off x="7383402" y="2658892"/>
            <a:ext cx="390285" cy="390285"/>
          </a:xfrm>
          <a:prstGeom prst="rect">
            <a:avLst/>
          </a:prstGeom>
          <a:noFill/>
          <a:ln>
            <a:noFill/>
          </a:ln>
        </p:spPr>
      </p:pic>
      <p:pic>
        <p:nvPicPr>
          <p:cNvPr id="604" name="Shape 604"/>
          <p:cNvPicPr preferRelativeResize="0"/>
          <p:nvPr/>
        </p:nvPicPr>
        <p:blipFill rotWithShape="1">
          <a:blip r:embed="rId3">
            <a:alphaModFix/>
          </a:blip>
          <a:srcRect/>
          <a:stretch/>
        </p:blipFill>
        <p:spPr>
          <a:xfrm>
            <a:off x="3064523" y="3991950"/>
            <a:ext cx="390285" cy="390285"/>
          </a:xfrm>
          <a:prstGeom prst="rect">
            <a:avLst/>
          </a:prstGeom>
          <a:noFill/>
          <a:ln>
            <a:noFill/>
          </a:ln>
        </p:spPr>
      </p:pic>
      <p:sp>
        <p:nvSpPr>
          <p:cNvPr id="605" name="Shape 60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a:t>
            </a:fld>
            <a:endParaRPr lang="en-US" sz="1200" dirty="0">
              <a:solidFill>
                <a:srgbClr val="888888"/>
              </a:solidFill>
              <a:latin typeface="Helvetica Neue"/>
              <a:ea typeface="Helvetica Neue"/>
              <a:cs typeface="Helvetica Neue"/>
              <a:sym typeface="Helvetica Neue"/>
            </a:endParaRPr>
          </a:p>
        </p:txBody>
      </p:sp>
      <p:pic>
        <p:nvPicPr>
          <p:cNvPr id="13" name="Shape 602"/>
          <p:cNvPicPr preferRelativeResize="0"/>
          <p:nvPr/>
        </p:nvPicPr>
        <p:blipFill rotWithShape="1">
          <a:blip r:embed="rId3">
            <a:alphaModFix/>
          </a:blip>
          <a:srcRect/>
          <a:stretch/>
        </p:blipFill>
        <p:spPr>
          <a:xfrm>
            <a:off x="4070011" y="3530008"/>
            <a:ext cx="390285" cy="390285"/>
          </a:xfrm>
          <a:prstGeom prst="rect">
            <a:avLst/>
          </a:prstGeom>
          <a:noFill/>
          <a:ln>
            <a:noFill/>
          </a:ln>
        </p:spPr>
      </p:pic>
    </p:spTree>
    <p:extLst>
      <p:ext uri="{BB962C8B-B14F-4D97-AF65-F5344CB8AC3E}">
        <p14:creationId xmlns:p14="http://schemas.microsoft.com/office/powerpoint/2010/main" val="9234281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45131" y="1472520"/>
            <a:ext cx="5822985" cy="4364982"/>
          </a:xfrm>
          <a:prstGeom prst="rect">
            <a:avLst/>
          </a:prstGeom>
        </p:spPr>
      </p:pic>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150</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7. </a:t>
            </a:r>
          </a:p>
        </p:txBody>
      </p:sp>
    </p:spTree>
    <p:extLst>
      <p:ext uri="{BB962C8B-B14F-4D97-AF65-F5344CB8AC3E}">
        <p14:creationId xmlns:p14="http://schemas.microsoft.com/office/powerpoint/2010/main" val="37125247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151</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8. </a:t>
            </a:r>
          </a:p>
        </p:txBody>
      </p:sp>
      <p:pic>
        <p:nvPicPr>
          <p:cNvPr id="3" name="Picture 2"/>
          <p:cNvPicPr>
            <a:picLocks noChangeAspect="1"/>
          </p:cNvPicPr>
          <p:nvPr/>
        </p:nvPicPr>
        <p:blipFill>
          <a:blip r:embed="rId3"/>
          <a:stretch>
            <a:fillRect/>
          </a:stretch>
        </p:blipFill>
        <p:spPr>
          <a:xfrm>
            <a:off x="1239863" y="1461800"/>
            <a:ext cx="5859317" cy="4894550"/>
          </a:xfrm>
          <a:prstGeom prst="rect">
            <a:avLst/>
          </a:prstGeom>
        </p:spPr>
      </p:pic>
    </p:spTree>
    <p:extLst>
      <p:ext uri="{BB962C8B-B14F-4D97-AF65-F5344CB8AC3E}">
        <p14:creationId xmlns:p14="http://schemas.microsoft.com/office/powerpoint/2010/main" val="21422570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152</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8. (alternate)</a:t>
            </a:r>
          </a:p>
        </p:txBody>
      </p:sp>
      <p:pic>
        <p:nvPicPr>
          <p:cNvPr id="2" name="Picture 1"/>
          <p:cNvPicPr>
            <a:picLocks noChangeAspect="1"/>
          </p:cNvPicPr>
          <p:nvPr/>
        </p:nvPicPr>
        <p:blipFill>
          <a:blip r:embed="rId3"/>
          <a:stretch>
            <a:fillRect/>
          </a:stretch>
        </p:blipFill>
        <p:spPr>
          <a:xfrm>
            <a:off x="1239863" y="1498970"/>
            <a:ext cx="5857205" cy="4396307"/>
          </a:xfrm>
          <a:prstGeom prst="rect">
            <a:avLst/>
          </a:prstGeom>
        </p:spPr>
      </p:pic>
    </p:spTree>
    <p:extLst>
      <p:ext uri="{BB962C8B-B14F-4D97-AF65-F5344CB8AC3E}">
        <p14:creationId xmlns:p14="http://schemas.microsoft.com/office/powerpoint/2010/main" val="23559638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153</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9. </a:t>
            </a:r>
          </a:p>
        </p:txBody>
      </p:sp>
      <p:pic>
        <p:nvPicPr>
          <p:cNvPr id="6" name="Picture 5"/>
          <p:cNvPicPr>
            <a:picLocks noChangeAspect="1"/>
          </p:cNvPicPr>
          <p:nvPr/>
        </p:nvPicPr>
        <p:blipFill>
          <a:blip r:embed="rId3"/>
          <a:stretch>
            <a:fillRect/>
          </a:stretch>
        </p:blipFill>
        <p:spPr>
          <a:xfrm>
            <a:off x="1204798" y="1410294"/>
            <a:ext cx="6734403" cy="4946056"/>
          </a:xfrm>
          <a:prstGeom prst="rect">
            <a:avLst/>
          </a:prstGeom>
        </p:spPr>
      </p:pic>
    </p:spTree>
    <p:extLst>
      <p:ext uri="{BB962C8B-B14F-4D97-AF65-F5344CB8AC3E}">
        <p14:creationId xmlns:p14="http://schemas.microsoft.com/office/powerpoint/2010/main" val="15948520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154</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10. </a:t>
            </a:r>
          </a:p>
        </p:txBody>
      </p:sp>
      <p:pic>
        <p:nvPicPr>
          <p:cNvPr id="2" name="Picture 1"/>
          <p:cNvPicPr>
            <a:picLocks noChangeAspect="1"/>
          </p:cNvPicPr>
          <p:nvPr/>
        </p:nvPicPr>
        <p:blipFill>
          <a:blip r:embed="rId3"/>
          <a:stretch>
            <a:fillRect/>
          </a:stretch>
        </p:blipFill>
        <p:spPr>
          <a:xfrm>
            <a:off x="1243302" y="1453031"/>
            <a:ext cx="6662447" cy="4903319"/>
          </a:xfrm>
          <a:prstGeom prst="rect">
            <a:avLst/>
          </a:prstGeom>
        </p:spPr>
      </p:pic>
    </p:spTree>
    <p:extLst>
      <p:ext uri="{BB962C8B-B14F-4D97-AF65-F5344CB8AC3E}">
        <p14:creationId xmlns:p14="http://schemas.microsoft.com/office/powerpoint/2010/main" val="40172479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155</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11. </a:t>
            </a:r>
          </a:p>
        </p:txBody>
      </p:sp>
      <p:pic>
        <p:nvPicPr>
          <p:cNvPr id="3" name="Picture 2"/>
          <p:cNvPicPr>
            <a:picLocks noChangeAspect="1"/>
          </p:cNvPicPr>
          <p:nvPr/>
        </p:nvPicPr>
        <p:blipFill>
          <a:blip r:embed="rId3"/>
          <a:stretch>
            <a:fillRect/>
          </a:stretch>
        </p:blipFill>
        <p:spPr>
          <a:xfrm>
            <a:off x="1243302" y="1461800"/>
            <a:ext cx="6664274" cy="4894550"/>
          </a:xfrm>
          <a:prstGeom prst="rect">
            <a:avLst/>
          </a:prstGeom>
        </p:spPr>
      </p:pic>
    </p:spTree>
    <p:extLst>
      <p:ext uri="{BB962C8B-B14F-4D97-AF65-F5344CB8AC3E}">
        <p14:creationId xmlns:p14="http://schemas.microsoft.com/office/powerpoint/2010/main" val="6002174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PostgreSQL 9.6 and pgAdmin 3 Documentation</a:t>
            </a:r>
          </a:p>
        </p:txBody>
      </p:sp>
      <p:sp>
        <p:nvSpPr>
          <p:cNvPr id="674" name="Shape 674"/>
          <p:cNvSpPr txBox="1">
            <a:spLocks noGrp="1"/>
          </p:cNvSpPr>
          <p:nvPr>
            <p:ph type="body" idx="1"/>
          </p:nvPr>
        </p:nvSpPr>
        <p:spPr>
          <a:xfrm>
            <a:off x="457200" y="738750"/>
            <a:ext cx="8229600" cy="5248863"/>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3200" b="1" i="0" u="none" strike="noStrike" cap="none" dirty="0">
                <a:solidFill>
                  <a:schemeClr val="dk1"/>
                </a:solidFill>
                <a:latin typeface="Helvetica Neue"/>
                <a:ea typeface="Helvetica Neue"/>
                <a:cs typeface="Helvetica Neue"/>
                <a:sym typeface="Helvetica Neue"/>
              </a:rPr>
              <a:t>Postgre SQL 9.6 Documentation</a:t>
            </a:r>
          </a:p>
          <a:p>
            <a:pPr lvl="1" indent="-342900">
              <a:spcBef>
                <a:spcPts val="0"/>
              </a:spcBef>
            </a:pPr>
            <a:r>
              <a:rPr lang="en-US" dirty="0">
                <a:hlinkClick r:id="rId3"/>
              </a:rPr>
              <a:t>https://www.postgresql.org/docs/9.6/static/index.html</a:t>
            </a:r>
            <a:endParaRPr lang="en-US" dirty="0"/>
          </a:p>
          <a:p>
            <a:pPr marL="400050" lvl="1" indent="0">
              <a:spcBef>
                <a:spcPts val="0"/>
              </a:spcBef>
              <a:buNone/>
            </a:pPr>
            <a:endParaRPr lang="en-US" dirty="0"/>
          </a:p>
          <a:p>
            <a:pPr indent="-342900">
              <a:spcBef>
                <a:spcPts val="0"/>
              </a:spcBef>
            </a:pPr>
            <a:r>
              <a:rPr lang="en-US" b="1" dirty="0"/>
              <a:t>pg</a:t>
            </a:r>
            <a:r>
              <a:rPr lang="en-US" b="1" i="0" u="none" strike="noStrike" cap="none" dirty="0">
                <a:solidFill>
                  <a:schemeClr val="dk1"/>
                </a:solidFill>
                <a:sym typeface="Helvetica Neue"/>
              </a:rPr>
              <a:t>Admin </a:t>
            </a:r>
            <a:r>
              <a:rPr lang="en-US" b="1" dirty="0"/>
              <a:t>3</a:t>
            </a:r>
            <a:r>
              <a:rPr lang="en-US" b="1" i="0" u="none" strike="noStrike" cap="none" dirty="0">
                <a:solidFill>
                  <a:schemeClr val="dk1"/>
                </a:solidFill>
                <a:sym typeface="Helvetica Neue"/>
              </a:rPr>
              <a:t> 1.22 Documentation (Windows)</a:t>
            </a:r>
          </a:p>
          <a:p>
            <a:pPr lvl="1" indent="-342900">
              <a:spcBef>
                <a:spcPts val="0"/>
              </a:spcBef>
            </a:pPr>
            <a:r>
              <a:rPr lang="en-US" dirty="0">
                <a:hlinkClick r:id="rId4"/>
              </a:rPr>
              <a:t>https://www.pgadmin.org/docs/1.22/index.html</a:t>
            </a:r>
            <a:endParaRPr lang="en-US" dirty="0"/>
          </a:p>
          <a:p>
            <a:pPr lvl="1" indent="-342900">
              <a:spcBef>
                <a:spcPts val="0"/>
              </a:spcBef>
            </a:pPr>
            <a:endParaRPr lang="en-US" dirty="0"/>
          </a:p>
          <a:p>
            <a:pPr indent="-342900">
              <a:spcBef>
                <a:spcPts val="0"/>
              </a:spcBef>
            </a:pPr>
            <a:r>
              <a:rPr lang="en-US" b="1" dirty="0"/>
              <a:t>pgAdmin 3 1.23 Documentation (Macs)</a:t>
            </a:r>
          </a:p>
          <a:p>
            <a:pPr lvl="1" indent="-342900">
              <a:spcBef>
                <a:spcPts val="0"/>
              </a:spcBef>
            </a:pPr>
            <a:r>
              <a:rPr lang="en-US" dirty="0">
                <a:hlinkClick r:id="rId5"/>
              </a:rPr>
              <a:t>https://www.pgadmin.org/docs/dev/index.html</a:t>
            </a:r>
            <a:endParaRPr lang="en-US" dirty="0"/>
          </a:p>
          <a:p>
            <a:pPr lvl="1" indent="-342900">
              <a:spcBef>
                <a:spcPts val="0"/>
              </a:spcBef>
            </a:pPr>
            <a:endParaRPr lang="en-US" b="1" dirty="0"/>
          </a:p>
          <a:p>
            <a:pPr marL="400050" lvl="1" indent="0">
              <a:spcBef>
                <a:spcPts val="0"/>
              </a:spcBef>
              <a:buNone/>
            </a:pPr>
            <a:endParaRPr lang="en-US" b="1" i="0" u="none" strike="noStrike" cap="none" dirty="0">
              <a:solidFill>
                <a:schemeClr val="dk1"/>
              </a:solidFill>
              <a:sym typeface="Helvetica Neue"/>
            </a:endParaRPr>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675" name="Shape 67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156</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65919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FROM DATA TO TABLES</a:t>
            </a:r>
          </a:p>
        </p:txBody>
      </p:sp>
      <p:sp>
        <p:nvSpPr>
          <p:cNvPr id="203" name="Shape 20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16</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12942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Overview</a:t>
            </a:r>
          </a:p>
        </p:txBody>
      </p:sp>
      <p:sp>
        <p:nvSpPr>
          <p:cNvPr id="209" name="Shape 209"/>
          <p:cNvSpPr txBox="1">
            <a:spLocks noGrp="1"/>
          </p:cNvSpPr>
          <p:nvPr>
            <p:ph type="body" idx="1"/>
          </p:nvPr>
        </p:nvSpPr>
        <p:spPr>
          <a:xfrm>
            <a:off x="457200" y="877300"/>
            <a:ext cx="8229600" cy="5529143"/>
          </a:xfrm>
          <a:prstGeom prst="rect">
            <a:avLst/>
          </a:prstGeom>
          <a:noFill/>
          <a:ln>
            <a:noFill/>
          </a:ln>
        </p:spPr>
        <p:txBody>
          <a:bodyPr lIns="91425" tIns="45700" rIns="91425" bIns="45700" anchor="t" anchorCtr="0">
            <a:noAutofit/>
          </a:bodyPr>
          <a:lstStyle/>
          <a:p>
            <a:pPr marL="57150" marR="0" lvl="0" indent="-6350" algn="l" rtl="0">
              <a:spcBef>
                <a:spcPts val="0"/>
              </a:spcBef>
              <a:spcAft>
                <a:spcPts val="0"/>
              </a:spcAft>
              <a:buClr>
                <a:schemeClr val="dk1"/>
              </a:buClr>
              <a:buSzPct val="25000"/>
              <a:buFont typeface="Arial"/>
              <a:buNone/>
            </a:pPr>
            <a:r>
              <a:rPr lang="en-US" sz="3200" b="1" i="0" u="none" strike="noStrike" cap="none" dirty="0">
                <a:solidFill>
                  <a:schemeClr val="dk1"/>
                </a:solidFill>
                <a:latin typeface="Helvetica Neue"/>
                <a:ea typeface="Helvetica Neue"/>
                <a:cs typeface="Helvetica Neue"/>
                <a:sym typeface="Helvetica Neue"/>
              </a:rPr>
              <a:t>OVERVIEW</a:t>
            </a:r>
          </a:p>
          <a:p>
            <a:pPr marL="742950" marR="0" lvl="1" indent="-285750" algn="l" rtl="0">
              <a:spcBef>
                <a:spcPts val="560"/>
              </a:spcBef>
              <a:spcAft>
                <a:spcPts val="0"/>
              </a:spcAft>
              <a:buClr>
                <a:schemeClr val="dk1"/>
              </a:buClr>
              <a:buSzPct val="100000"/>
              <a:buFont typeface="Arial"/>
              <a:buChar char="–"/>
            </a:pPr>
            <a:r>
              <a:rPr lang="en-US" dirty="0"/>
              <a:t>Database Structure: A Network of Tables</a:t>
            </a:r>
          </a:p>
          <a:p>
            <a:pPr marL="742950" marR="0" lvl="1" indent="-285750" algn="l" rtl="0">
              <a:spcBef>
                <a:spcPts val="560"/>
              </a:spcBef>
              <a:spcAft>
                <a:spcPts val="0"/>
              </a:spcAft>
              <a:buClr>
                <a:schemeClr val="dk1"/>
              </a:buClr>
              <a:buSzPct val="100000"/>
              <a:buFont typeface="Arial"/>
              <a:buChar char="–"/>
            </a:pPr>
            <a:r>
              <a:rPr lang="en-US" dirty="0"/>
              <a:t>Components of a Table</a:t>
            </a:r>
          </a:p>
          <a:p>
            <a:pPr marL="742950" marR="0" lvl="1" indent="-285750" algn="l" rtl="0">
              <a:spcBef>
                <a:spcPts val="560"/>
              </a:spcBef>
              <a:spcAft>
                <a:spcPts val="0"/>
              </a:spcAft>
              <a:buClr>
                <a:schemeClr val="dk1"/>
              </a:buClr>
              <a:buSzPct val="100000"/>
              <a:buFont typeface="Arial"/>
              <a:buChar char="–"/>
            </a:pPr>
            <a:r>
              <a:rPr lang="en-US" dirty="0"/>
              <a:t>Connecting Tables Via Keys</a:t>
            </a:r>
          </a:p>
          <a:p>
            <a:pPr marL="742950" marR="0" lvl="1" indent="-285750" algn="l" rtl="0">
              <a:spcBef>
                <a:spcPts val="560"/>
              </a:spcBef>
              <a:spcAft>
                <a:spcPts val="0"/>
              </a:spcAft>
              <a:buClr>
                <a:schemeClr val="dk1"/>
              </a:buClr>
              <a:buSzPct val="100000"/>
              <a:buFont typeface="Arial"/>
              <a:buChar char="–"/>
            </a:pPr>
            <a:r>
              <a:rPr lang="en-US" dirty="0"/>
              <a:t>Normalization High Level Overview</a:t>
            </a:r>
          </a:p>
          <a:p>
            <a:pPr marL="742950" marR="0" lvl="1" indent="-285750" algn="l" rtl="0">
              <a:spcBef>
                <a:spcPts val="560"/>
              </a:spcBef>
              <a:spcAft>
                <a:spcPts val="0"/>
              </a:spcAft>
              <a:buClr>
                <a:schemeClr val="dk1"/>
              </a:buClr>
              <a:buSzPct val="100000"/>
              <a:buFont typeface="Arial"/>
              <a:buChar char="–"/>
            </a:pPr>
            <a:r>
              <a:rPr lang="en-US" dirty="0"/>
              <a:t>Viewing Network: ER Diagram </a:t>
            </a:r>
          </a:p>
          <a:p>
            <a:pPr marL="742950" marR="0" lvl="1" indent="-285750" algn="l" rtl="0">
              <a:spcBef>
                <a:spcPts val="560"/>
              </a:spcBef>
              <a:spcAft>
                <a:spcPts val="0"/>
              </a:spcAft>
              <a:buClr>
                <a:schemeClr val="dk1"/>
              </a:buClr>
              <a:buSzPct val="100000"/>
              <a:buFont typeface="Arial"/>
              <a:buChar char="–"/>
            </a:pPr>
            <a:r>
              <a:rPr lang="en-US" dirty="0"/>
              <a:t>Views vs. Tables</a:t>
            </a:r>
          </a:p>
        </p:txBody>
      </p:sp>
      <p:sp>
        <p:nvSpPr>
          <p:cNvPr id="210" name="Shape 21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17</a:t>
            </a:fld>
            <a:endParaRPr lang="en-US" sz="1200" dirty="0">
              <a:solidFill>
                <a:srgbClr val="888888"/>
              </a:solidFill>
              <a:latin typeface="Helvetica Neue"/>
              <a:ea typeface="Helvetica Neue"/>
              <a:cs typeface="Helvetica Neue"/>
              <a:sym typeface="Helvetica Neue"/>
            </a:endParaRPr>
          </a:p>
        </p:txBody>
      </p:sp>
      <p:sp>
        <p:nvSpPr>
          <p:cNvPr id="2" name="TextBox 1"/>
          <p:cNvSpPr txBox="1"/>
          <p:nvPr/>
        </p:nvSpPr>
        <p:spPr>
          <a:xfrm>
            <a:off x="6899564" y="2507673"/>
            <a:ext cx="2244436" cy="30777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39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Database Structure: A Network of Tables</a:t>
            </a:r>
          </a:p>
        </p:txBody>
      </p:sp>
      <p:sp>
        <p:nvSpPr>
          <p:cNvPr id="218" name="Shape 218"/>
          <p:cNvSpPr txBox="1">
            <a:spLocks noGrp="1"/>
          </p:cNvSpPr>
          <p:nvPr>
            <p:ph type="body" idx="1"/>
          </p:nvPr>
        </p:nvSpPr>
        <p:spPr>
          <a:xfrm>
            <a:off x="845538" y="877301"/>
            <a:ext cx="7619589" cy="3156825"/>
          </a:xfrm>
          <a:prstGeom prst="rect">
            <a:avLst/>
          </a:prstGeom>
          <a:noFill/>
          <a:ln>
            <a:noFill/>
          </a:ln>
        </p:spPr>
        <p:txBody>
          <a:bodyPr lIns="91425" tIns="45700" rIns="91425" bIns="45700" anchor="t" anchorCtr="0">
            <a:normAutofit fontScale="92500"/>
          </a:bodyPr>
          <a:lstStyle/>
          <a:p>
            <a:pPr marL="342900" marR="0" lvl="0" indent="-342900" algn="l" rtl="0">
              <a:spcBef>
                <a:spcPts val="0"/>
              </a:spcBef>
              <a:spcAft>
                <a:spcPts val="0"/>
              </a:spcAft>
              <a:buClr>
                <a:schemeClr val="dk1"/>
              </a:buClr>
              <a:buSzPct val="100000"/>
              <a:buFont typeface="Arial"/>
              <a:buChar char="•"/>
            </a:pPr>
            <a:r>
              <a:rPr lang="en-US" sz="3200" i="0" u="none" strike="noStrike" cap="none" dirty="0">
                <a:solidFill>
                  <a:schemeClr val="dk1"/>
                </a:solidFill>
                <a:latin typeface="Helvetica Neue"/>
                <a:ea typeface="Helvetica Neue"/>
                <a:cs typeface="Helvetica Neue"/>
                <a:sym typeface="Helvetica Neue"/>
              </a:rPr>
              <a:t>A database is a </a:t>
            </a:r>
            <a:r>
              <a:rPr lang="en-US" sz="3200" b="1" i="0" u="none" strike="noStrike" cap="none" dirty="0">
                <a:solidFill>
                  <a:schemeClr val="dk1"/>
                </a:solidFill>
                <a:latin typeface="Helvetica Neue"/>
                <a:ea typeface="Helvetica Neue"/>
                <a:cs typeface="Helvetica Neue"/>
                <a:sym typeface="Helvetica Neue"/>
              </a:rPr>
              <a:t>network</a:t>
            </a:r>
            <a:r>
              <a:rPr lang="en-US" sz="3200" i="0" u="none" strike="noStrike" cap="none" dirty="0">
                <a:solidFill>
                  <a:schemeClr val="dk1"/>
                </a:solidFill>
                <a:latin typeface="Helvetica Neue"/>
                <a:ea typeface="Helvetica Neue"/>
                <a:cs typeface="Helvetica Neue"/>
                <a:sym typeface="Helvetica Neue"/>
              </a:rPr>
              <a:t> of </a:t>
            </a:r>
            <a:r>
              <a:rPr lang="en-US" sz="3200" b="1" i="0" u="none" strike="noStrike" cap="none" dirty="0">
                <a:solidFill>
                  <a:schemeClr val="dk1"/>
                </a:solidFill>
                <a:latin typeface="Helvetica Neue"/>
                <a:ea typeface="Helvetica Neue"/>
                <a:cs typeface="Helvetica Neue"/>
                <a:sym typeface="Helvetica Neue"/>
              </a:rPr>
              <a:t>tables.</a:t>
            </a:r>
          </a:p>
          <a:p>
            <a:pPr marL="342900" marR="0" lvl="0" indent="-342900" algn="l" rtl="0">
              <a:spcBef>
                <a:spcPts val="0"/>
              </a:spcBef>
              <a:spcAft>
                <a:spcPts val="0"/>
              </a:spcAft>
              <a:buClr>
                <a:schemeClr val="dk1"/>
              </a:buClr>
              <a:buSzPct val="100000"/>
              <a:buFont typeface="Arial"/>
              <a:buChar char="•"/>
            </a:pPr>
            <a:r>
              <a:rPr lang="en-US" dirty="0"/>
              <a:t>Each </a:t>
            </a:r>
            <a:r>
              <a:rPr lang="en-US" b="1" dirty="0"/>
              <a:t>table</a:t>
            </a:r>
            <a:r>
              <a:rPr lang="en-US" dirty="0"/>
              <a:t> can be thought of as a two-dimensional matrix or an excel spreadsheet: </a:t>
            </a:r>
          </a:p>
          <a:p>
            <a:pPr lvl="1" indent="-342900">
              <a:spcBef>
                <a:spcPts val="0"/>
              </a:spcBef>
              <a:buFont typeface="Arial"/>
              <a:buChar char="•"/>
            </a:pPr>
            <a:r>
              <a:rPr lang="en-US" b="1" dirty="0"/>
              <a:t>Rows</a:t>
            </a:r>
            <a:r>
              <a:rPr lang="en-US" dirty="0"/>
              <a:t>: The records, observations, individuals</a:t>
            </a:r>
          </a:p>
          <a:p>
            <a:pPr lvl="1" indent="-342900">
              <a:spcBef>
                <a:spcPts val="0"/>
              </a:spcBef>
              <a:buFont typeface="Arial"/>
              <a:buChar char="•"/>
            </a:pPr>
            <a:r>
              <a:rPr lang="en-US" b="1" dirty="0"/>
              <a:t>Columns</a:t>
            </a:r>
            <a:r>
              <a:rPr lang="en-US" dirty="0"/>
              <a:t>: The attributes, features, variables</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219" name="Shape 2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18</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845538" y="4034126"/>
            <a:ext cx="7452923" cy="1900015"/>
          </a:xfrm>
          <a:prstGeom prst="rect">
            <a:avLst/>
          </a:prstGeom>
          <a:ln>
            <a:solidFill>
              <a:srgbClr val="FF0000"/>
            </a:solidFill>
          </a:ln>
        </p:spPr>
      </p:pic>
    </p:spTree>
    <p:extLst>
      <p:ext uri="{BB962C8B-B14F-4D97-AF65-F5344CB8AC3E}">
        <p14:creationId xmlns:p14="http://schemas.microsoft.com/office/powerpoint/2010/main" val="3143188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Shape 218"/>
          <p:cNvSpPr txBox="1">
            <a:spLocks noGrp="1"/>
          </p:cNvSpPr>
          <p:nvPr>
            <p:ph type="body" idx="1"/>
          </p:nvPr>
        </p:nvSpPr>
        <p:spPr>
          <a:xfrm>
            <a:off x="845537" y="860229"/>
            <a:ext cx="7841262" cy="5248863"/>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3200" i="0" u="none" strike="noStrike" cap="none" dirty="0">
                <a:solidFill>
                  <a:schemeClr val="dk1"/>
                </a:solidFill>
                <a:latin typeface="Helvetica Neue"/>
                <a:ea typeface="Helvetica Neue"/>
                <a:cs typeface="Helvetica Neue"/>
                <a:sym typeface="Helvetica Neue"/>
              </a:rPr>
              <a:t>Each </a:t>
            </a:r>
            <a:r>
              <a:rPr lang="en-US" sz="3200" b="1" i="0" u="none" strike="noStrike" cap="none" dirty="0">
                <a:solidFill>
                  <a:schemeClr val="dk1"/>
                </a:solidFill>
                <a:latin typeface="Helvetica Neue"/>
                <a:ea typeface="Helvetica Neue"/>
                <a:cs typeface="Helvetica Neue"/>
                <a:sym typeface="Helvetica Neue"/>
              </a:rPr>
              <a:t>table </a:t>
            </a:r>
            <a:r>
              <a:rPr lang="en-US" sz="3200" i="0" u="none" strike="noStrike" cap="none" dirty="0">
                <a:solidFill>
                  <a:schemeClr val="dk1"/>
                </a:solidFill>
                <a:latin typeface="Helvetica Neue"/>
                <a:ea typeface="Helvetica Neue"/>
                <a:cs typeface="Helvetica Neue"/>
                <a:sym typeface="Helvetica Neue"/>
              </a:rPr>
              <a:t>stores unique </a:t>
            </a:r>
            <a:r>
              <a:rPr lang="en-US" sz="3200" b="1" i="0" u="none" strike="noStrike" cap="none" dirty="0">
                <a:solidFill>
                  <a:schemeClr val="dk1"/>
                </a:solidFill>
                <a:latin typeface="Helvetica Neue"/>
                <a:ea typeface="Helvetica Neue"/>
                <a:cs typeface="Helvetica Neue"/>
                <a:sym typeface="Helvetica Neue"/>
              </a:rPr>
              <a:t>data.</a:t>
            </a:r>
          </a:p>
          <a:p>
            <a:pPr marL="342900" marR="0" lvl="0" indent="-342900" algn="l" rtl="0">
              <a:spcBef>
                <a:spcPts val="0"/>
              </a:spcBef>
              <a:spcAft>
                <a:spcPts val="0"/>
              </a:spcAft>
              <a:buClr>
                <a:schemeClr val="dk1"/>
              </a:buClr>
              <a:buSzPct val="100000"/>
              <a:buFont typeface="Arial"/>
              <a:buChar char="•"/>
            </a:pPr>
            <a:r>
              <a:rPr lang="en-US" dirty="0"/>
              <a:t>Components include: </a:t>
            </a:r>
          </a:p>
          <a:p>
            <a:pPr lvl="1" indent="-342900">
              <a:spcBef>
                <a:spcPts val="0"/>
              </a:spcBef>
              <a:buFont typeface="Arial"/>
              <a:buChar char="•"/>
            </a:pPr>
            <a:r>
              <a:rPr lang="en-US" b="1" dirty="0"/>
              <a:t>Primary Key</a:t>
            </a:r>
            <a:r>
              <a:rPr lang="en-US" dirty="0"/>
              <a:t>: </a:t>
            </a:r>
            <a:r>
              <a:rPr lang="en-US" b="1" dirty="0"/>
              <a:t>Unique</a:t>
            </a:r>
            <a:r>
              <a:rPr lang="en-US" dirty="0"/>
              <a:t> identifier for each row </a:t>
            </a:r>
          </a:p>
          <a:p>
            <a:pPr lvl="1" indent="-342900">
              <a:spcBef>
                <a:spcPts val="0"/>
              </a:spcBef>
              <a:buFont typeface="Arial"/>
              <a:buChar char="•"/>
            </a:pPr>
            <a:r>
              <a:rPr lang="en-US" b="1" dirty="0"/>
              <a:t>Foreign Key</a:t>
            </a:r>
            <a:r>
              <a:rPr lang="en-US" dirty="0"/>
              <a:t>: ID to connect to other tables</a:t>
            </a:r>
          </a:p>
          <a:p>
            <a:pPr marL="400050" lvl="1" indent="0">
              <a:spcBef>
                <a:spcPts val="0"/>
              </a:spcBef>
              <a:buNone/>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pic>
        <p:nvPicPr>
          <p:cNvPr id="8" name="Picture 7"/>
          <p:cNvPicPr>
            <a:picLocks noChangeAspect="1"/>
          </p:cNvPicPr>
          <p:nvPr/>
        </p:nvPicPr>
        <p:blipFill>
          <a:blip r:embed="rId3"/>
          <a:stretch>
            <a:fillRect/>
          </a:stretch>
        </p:blipFill>
        <p:spPr>
          <a:xfrm>
            <a:off x="845537" y="4044139"/>
            <a:ext cx="7452923" cy="1900015"/>
          </a:xfrm>
          <a:prstGeom prst="rect">
            <a:avLst/>
          </a:prstGeom>
          <a:ln>
            <a:solidFill>
              <a:srgbClr val="FF0000"/>
            </a:solidFill>
          </a:ln>
        </p:spPr>
      </p:pic>
      <p:sp>
        <p:nvSpPr>
          <p:cNvPr id="217" name="Shape 217"/>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lvl="0">
              <a:buSzPct val="25000"/>
            </a:pPr>
            <a:r>
              <a:rPr lang="en-US" dirty="0"/>
              <a:t>Components of a Table</a:t>
            </a:r>
          </a:p>
        </p:txBody>
      </p:sp>
      <p:sp>
        <p:nvSpPr>
          <p:cNvPr id="219" name="Shape 2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19</a:t>
            </a:fld>
            <a:endParaRPr lang="en-US" sz="1200" dirty="0">
              <a:solidFill>
                <a:srgbClr val="888888"/>
              </a:solidFill>
              <a:latin typeface="Helvetica Neue"/>
              <a:ea typeface="Helvetica Neue"/>
              <a:cs typeface="Helvetica Neue"/>
              <a:sym typeface="Helvetica Neue"/>
            </a:endParaRPr>
          </a:p>
        </p:txBody>
      </p:sp>
      <p:sp>
        <p:nvSpPr>
          <p:cNvPr id="4" name="Callout: Line 3"/>
          <p:cNvSpPr/>
          <p:nvPr/>
        </p:nvSpPr>
        <p:spPr>
          <a:xfrm>
            <a:off x="1040524" y="4028160"/>
            <a:ext cx="542387" cy="1905981"/>
          </a:xfrm>
          <a:prstGeom prst="borderCallout1">
            <a:avLst>
              <a:gd name="adj1" fmla="val 138"/>
              <a:gd name="adj2" fmla="val 1969"/>
              <a:gd name="adj3" fmla="val -101990"/>
              <a:gd name="adj4" fmla="val 6231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allout: Line 9"/>
          <p:cNvSpPr/>
          <p:nvPr/>
        </p:nvSpPr>
        <p:spPr>
          <a:xfrm>
            <a:off x="1582911" y="4032002"/>
            <a:ext cx="510750" cy="1915994"/>
          </a:xfrm>
          <a:prstGeom prst="borderCallout1">
            <a:avLst>
              <a:gd name="adj1" fmla="val -855"/>
              <a:gd name="adj2" fmla="val 34524"/>
              <a:gd name="adj3" fmla="val -55137"/>
              <a:gd name="adj4" fmla="val -3225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8418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3" name="Text Placeholder 2"/>
          <p:cNvSpPr>
            <a:spLocks noGrp="1"/>
          </p:cNvSpPr>
          <p:nvPr>
            <p:ph type="body" idx="1"/>
          </p:nvPr>
        </p:nvSpPr>
        <p:spPr/>
        <p:txBody>
          <a:bodyPr/>
          <a:lstStyle/>
          <a:p>
            <a:r>
              <a:rPr lang="en-US" b="1" u="sng" dirty="0"/>
              <a:t>Attendance:</a:t>
            </a:r>
            <a:r>
              <a:rPr lang="en-US" dirty="0"/>
              <a:t> Please sign in using the Google Form emailed by Yu Chen</a:t>
            </a:r>
          </a:p>
          <a:p>
            <a:r>
              <a:rPr lang="en-US" dirty="0"/>
              <a:t>Open </a:t>
            </a:r>
            <a:r>
              <a:rPr lang="en-US" b="1" dirty="0"/>
              <a:t>pgAdmin</a:t>
            </a:r>
            <a:r>
              <a:rPr lang="en-US" dirty="0"/>
              <a:t>, and make sure you have all </a:t>
            </a:r>
            <a:r>
              <a:rPr lang="en-US" b="1" dirty="0"/>
              <a:t>three databases</a:t>
            </a:r>
            <a:r>
              <a:rPr lang="en-US" dirty="0"/>
              <a:t> loaded:</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Helvetica Neue"/>
                <a:ea typeface="Helvetica Neue"/>
                <a:cs typeface="Helvetica Neue"/>
                <a:sym typeface="Helvetica Neue"/>
              </a:rPr>
              <a:t>2</a:t>
            </a:fld>
            <a:endParaRPr lang="en-US" sz="1200" b="0" i="0" u="none" strike="noStrike" cap="none" dirty="0">
              <a:solidFill>
                <a:srgbClr val="888888"/>
              </a:solidFill>
              <a:latin typeface="Helvetica Neue"/>
              <a:ea typeface="Helvetica Neue"/>
              <a:cs typeface="Helvetica Neue"/>
              <a:sym typeface="Helvetica Neue"/>
            </a:endParaRPr>
          </a:p>
        </p:txBody>
      </p:sp>
      <p:pic>
        <p:nvPicPr>
          <p:cNvPr id="6" name="Picture 5"/>
          <p:cNvPicPr>
            <a:picLocks noChangeAspect="1"/>
          </p:cNvPicPr>
          <p:nvPr/>
        </p:nvPicPr>
        <p:blipFill>
          <a:blip r:embed="rId3"/>
          <a:stretch>
            <a:fillRect/>
          </a:stretch>
        </p:blipFill>
        <p:spPr>
          <a:xfrm>
            <a:off x="2572294" y="3397753"/>
            <a:ext cx="3980906" cy="2843504"/>
          </a:xfrm>
          <a:prstGeom prst="rect">
            <a:avLst/>
          </a:prstGeom>
        </p:spPr>
      </p:pic>
      <p:sp>
        <p:nvSpPr>
          <p:cNvPr id="5" name="Rectangle 4">
            <a:extLst>
              <a:ext uri="{FF2B5EF4-FFF2-40B4-BE49-F238E27FC236}">
                <a16:creationId xmlns:a16="http://schemas.microsoft.com/office/drawing/2014/main" id="{2A0FFB15-17D3-A842-BA89-E534E87BE357}"/>
              </a:ext>
            </a:extLst>
          </p:cNvPr>
          <p:cNvSpPr/>
          <p:nvPr/>
        </p:nvSpPr>
        <p:spPr>
          <a:xfrm>
            <a:off x="3108960" y="4584192"/>
            <a:ext cx="1682496" cy="65836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88593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Connecting Tables Via Keys</a:t>
            </a:r>
          </a:p>
        </p:txBody>
      </p:sp>
      <p:sp>
        <p:nvSpPr>
          <p:cNvPr id="242" name="Shape 242"/>
          <p:cNvSpPr txBox="1">
            <a:spLocks noGrp="1"/>
          </p:cNvSpPr>
          <p:nvPr>
            <p:ph type="body" idx="1"/>
          </p:nvPr>
        </p:nvSpPr>
        <p:spPr>
          <a:xfrm>
            <a:off x="762000" y="877300"/>
            <a:ext cx="7772400" cy="5248800"/>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Arial"/>
              <a:buChar char="•"/>
            </a:pPr>
            <a:r>
              <a:rPr lang="en-US" sz="2400" b="1" dirty="0"/>
              <a:t>Relating Tables: </a:t>
            </a:r>
            <a:r>
              <a:rPr lang="en-US" sz="2400" dirty="0"/>
              <a:t>We reference another table by building a </a:t>
            </a:r>
            <a:r>
              <a:rPr lang="en-US" sz="2400" b="1" dirty="0"/>
              <a:t>Foreign Key (</a:t>
            </a:r>
            <a:r>
              <a:rPr lang="en-US" sz="2400" b="1" i="1" dirty="0"/>
              <a:t>FK)</a:t>
            </a:r>
            <a:r>
              <a:rPr lang="en-US" sz="2400" dirty="0"/>
              <a:t> that can lookup values by referencing a table’s </a:t>
            </a:r>
            <a:r>
              <a:rPr lang="en-US" sz="2400" b="1" dirty="0"/>
              <a:t>Primary key (</a:t>
            </a:r>
            <a:r>
              <a:rPr lang="en-US" sz="2400" b="1" i="1" dirty="0"/>
              <a:t>PK)</a:t>
            </a:r>
          </a:p>
          <a:p>
            <a:pPr indent="-292100">
              <a:spcBef>
                <a:spcPts val="0"/>
              </a:spcBef>
            </a:pPr>
            <a:r>
              <a:rPr lang="en-US" sz="2400" dirty="0">
                <a:latin typeface="Helvetica Neue" panose="020B0604020202020204" charset="0"/>
              </a:rPr>
              <a:t>Use the schematic to the right to: </a:t>
            </a:r>
          </a:p>
          <a:p>
            <a:pPr marL="342900" marR="0" lvl="0" indent="-292100" algn="l" rtl="0">
              <a:spcBef>
                <a:spcPts val="0"/>
              </a:spcBef>
              <a:spcAft>
                <a:spcPts val="0"/>
              </a:spcAft>
              <a:buClr>
                <a:schemeClr val="dk1"/>
              </a:buClr>
              <a:buSzPct val="100000"/>
              <a:buFont typeface="Arial"/>
              <a:buChar char="•"/>
            </a:pPr>
            <a:endParaRPr lang="en-US" sz="2400" b="1" dirty="0"/>
          </a:p>
          <a:p>
            <a:pPr marL="0" marR="0" lvl="0" indent="0" algn="l" rtl="0">
              <a:spcBef>
                <a:spcPts val="0"/>
              </a:spcBef>
              <a:spcAft>
                <a:spcPts val="0"/>
              </a:spcAft>
              <a:buNone/>
            </a:pPr>
            <a:endParaRPr sz="2400" b="1" dirty="0"/>
          </a:p>
          <a:p>
            <a:pPr marL="0" marR="0" lvl="0" indent="0" algn="l" rtl="0">
              <a:spcBef>
                <a:spcPts val="0"/>
              </a:spcBef>
              <a:spcAft>
                <a:spcPts val="0"/>
              </a:spcAft>
              <a:buNone/>
            </a:pPr>
            <a:endParaRPr sz="2400" b="1" dirty="0"/>
          </a:p>
        </p:txBody>
      </p:sp>
      <p:sp>
        <p:nvSpPr>
          <p:cNvPr id="243" name="Shape 24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20</a:t>
            </a:fld>
            <a:endParaRPr lang="en-US" sz="1200" dirty="0">
              <a:solidFill>
                <a:srgbClr val="888888"/>
              </a:solidFill>
              <a:latin typeface="Helvetica Neue"/>
              <a:ea typeface="Helvetica Neue"/>
              <a:cs typeface="Helvetica Neue"/>
              <a:sym typeface="Helvetica Neue"/>
            </a:endParaRPr>
          </a:p>
        </p:txBody>
      </p:sp>
      <p:sp>
        <p:nvSpPr>
          <p:cNvPr id="245" name="Shape 245"/>
          <p:cNvSpPr txBox="1"/>
          <p:nvPr/>
        </p:nvSpPr>
        <p:spPr>
          <a:xfrm>
            <a:off x="4701372" y="5104124"/>
            <a:ext cx="3703655" cy="1006734"/>
          </a:xfrm>
          <a:prstGeom prst="rect">
            <a:avLst/>
          </a:prstGeom>
          <a:noFill/>
          <a:ln>
            <a:noFill/>
          </a:ln>
        </p:spPr>
        <p:txBody>
          <a:bodyPr lIns="91425" tIns="91425" rIns="91425" bIns="91425" anchor="ctr" anchorCtr="0">
            <a:noAutofit/>
          </a:bodyPr>
          <a:lstStyle/>
          <a:p>
            <a:pPr lvl="0"/>
            <a:r>
              <a:rPr lang="en-US" dirty="0"/>
              <a:t>Image Borrowed from: </a:t>
            </a:r>
            <a:r>
              <a:rPr lang="en-US" dirty="0">
                <a:hlinkClick r:id="rId3"/>
              </a:rPr>
              <a:t>eTutorials.org</a:t>
            </a:r>
            <a:endParaRPr lang="en-US" dirty="0"/>
          </a:p>
        </p:txBody>
      </p:sp>
      <p:pic>
        <p:nvPicPr>
          <p:cNvPr id="1026" name="Picture 2" descr="graphics/10fig5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2933731"/>
            <a:ext cx="4762500" cy="2371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3334" y="2734600"/>
            <a:ext cx="3134833" cy="2769989"/>
          </a:xfrm>
          <a:prstGeom prst="rect">
            <a:avLst/>
          </a:prstGeom>
          <a:noFill/>
        </p:spPr>
        <p:txBody>
          <a:bodyPr wrap="square" rtlCol="0">
            <a:spAutoFit/>
          </a:bodyPr>
          <a:lstStyle/>
          <a:p>
            <a:pPr marL="457200" indent="-457200">
              <a:buFont typeface="+mj-lt"/>
              <a:buAutoNum type="arabicPeriod"/>
            </a:pPr>
            <a:r>
              <a:rPr lang="en-US" sz="2000" i="1" dirty="0">
                <a:latin typeface="Helvetica Neue" panose="020B0604020202020204" charset="0"/>
              </a:rPr>
              <a:t>Take an order and collect information about the customer. </a:t>
            </a:r>
          </a:p>
          <a:p>
            <a:pPr marL="457200" indent="-457200">
              <a:buFont typeface="+mj-lt"/>
              <a:buAutoNum type="arabicPeriod"/>
            </a:pPr>
            <a:r>
              <a:rPr lang="en-US" sz="2000" i="1" dirty="0">
                <a:latin typeface="Helvetica Neue" panose="020B0604020202020204" charset="0"/>
              </a:rPr>
              <a:t>Take a customer and view all of her orders.</a:t>
            </a:r>
          </a:p>
          <a:p>
            <a:pPr marL="457200" indent="-457200">
              <a:buFont typeface="+mj-lt"/>
              <a:buAutoNum type="arabicPeriod"/>
            </a:pPr>
            <a:r>
              <a:rPr lang="en-US" sz="2000" i="1" dirty="0">
                <a:latin typeface="Helvetica Neue" panose="020B0604020202020204" charset="0"/>
              </a:rPr>
              <a:t>View all of the orders an employee has been a part of.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82449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Normalization High Level Overview</a:t>
            </a:r>
          </a:p>
        </p:txBody>
      </p:sp>
      <p:sp>
        <p:nvSpPr>
          <p:cNvPr id="234" name="Shape 234"/>
          <p:cNvSpPr txBox="1">
            <a:spLocks noGrp="1"/>
          </p:cNvSpPr>
          <p:nvPr>
            <p:ph type="body" idx="1"/>
          </p:nvPr>
        </p:nvSpPr>
        <p:spPr>
          <a:xfrm>
            <a:off x="900545" y="877300"/>
            <a:ext cx="7481456" cy="5248800"/>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Arial"/>
              <a:buChar char="•"/>
            </a:pPr>
            <a:r>
              <a:rPr lang="en-US" sz="4000" i="0" u="none" strike="noStrike" cap="none" dirty="0">
                <a:solidFill>
                  <a:schemeClr val="dk1"/>
                </a:solidFill>
                <a:sym typeface="Helvetica Neue"/>
              </a:rPr>
              <a:t>Relational Database means that data </a:t>
            </a:r>
            <a:r>
              <a:rPr lang="en-US" sz="4000" dirty="0"/>
              <a:t>is </a:t>
            </a:r>
            <a:r>
              <a:rPr lang="en-US" sz="4000" i="0" u="none" strike="noStrike" cap="none" dirty="0">
                <a:solidFill>
                  <a:schemeClr val="dk1"/>
                </a:solidFill>
                <a:sym typeface="Helvetica Neue"/>
              </a:rPr>
              <a:t>stored in an </a:t>
            </a:r>
            <a:r>
              <a:rPr lang="en-US" sz="4000" b="1" i="0" u="none" strike="noStrike" cap="none" dirty="0">
                <a:solidFill>
                  <a:schemeClr val="dk1"/>
                </a:solidFill>
                <a:sym typeface="Helvetica Neue"/>
              </a:rPr>
              <a:t>efficient</a:t>
            </a:r>
            <a:r>
              <a:rPr lang="en-US" sz="4000" i="0" u="none" strike="noStrike" cap="none" dirty="0">
                <a:solidFill>
                  <a:schemeClr val="dk1"/>
                </a:solidFill>
                <a:sym typeface="Helvetica Neue"/>
              </a:rPr>
              <a:t> manner.</a:t>
            </a:r>
          </a:p>
          <a:p>
            <a:pPr marL="342900" marR="0" lvl="0" indent="-292100" algn="l" rtl="0">
              <a:spcBef>
                <a:spcPts val="0"/>
              </a:spcBef>
              <a:spcAft>
                <a:spcPts val="0"/>
              </a:spcAft>
              <a:buClr>
                <a:schemeClr val="dk1"/>
              </a:buClr>
              <a:buSzPct val="100000"/>
              <a:buFont typeface="Arial"/>
              <a:buChar char="•"/>
            </a:pPr>
            <a:r>
              <a:rPr lang="en-US" sz="4000" dirty="0"/>
              <a:t>This process of storage is referred to as </a:t>
            </a:r>
            <a:r>
              <a:rPr lang="en-US" sz="4000" b="1" dirty="0"/>
              <a:t>normalization</a:t>
            </a:r>
            <a:r>
              <a:rPr lang="en-US" sz="4000" dirty="0"/>
              <a:t> and tends to fall on database administrator, database architects, software engineers, etc.</a:t>
            </a:r>
          </a:p>
          <a:p>
            <a:pPr marL="50800" marR="0" lvl="0" indent="0" algn="l" rtl="0">
              <a:spcBef>
                <a:spcPts val="0"/>
              </a:spcBef>
              <a:spcAft>
                <a:spcPts val="0"/>
              </a:spcAft>
              <a:buClr>
                <a:schemeClr val="dk1"/>
              </a:buClr>
              <a:buSzPct val="100000"/>
              <a:buNone/>
            </a:pPr>
            <a:endParaRPr lang="en-US" sz="4000" dirty="0"/>
          </a:p>
        </p:txBody>
      </p:sp>
      <p:sp>
        <p:nvSpPr>
          <p:cNvPr id="235" name="Shape 23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21</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73082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66671" y="2483322"/>
            <a:ext cx="5108467" cy="2057400"/>
          </a:xfrm>
          <a:prstGeom prst="rect">
            <a:avLst/>
          </a:prstGeom>
        </p:spPr>
      </p:pic>
      <p:sp>
        <p:nvSpPr>
          <p:cNvPr id="233" name="Shape 233"/>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Normalization High Level Overview (cont’d)</a:t>
            </a:r>
          </a:p>
        </p:txBody>
      </p:sp>
      <p:sp>
        <p:nvSpPr>
          <p:cNvPr id="234" name="Shape 234"/>
          <p:cNvSpPr txBox="1">
            <a:spLocks noGrp="1"/>
          </p:cNvSpPr>
          <p:nvPr>
            <p:ph type="body" idx="1"/>
          </p:nvPr>
        </p:nvSpPr>
        <p:spPr>
          <a:xfrm>
            <a:off x="803564" y="877300"/>
            <a:ext cx="7647709" cy="5248800"/>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Arial"/>
              <a:buChar char="•"/>
            </a:pPr>
            <a:r>
              <a:rPr lang="en-US" sz="2400" b="1" dirty="0"/>
              <a:t>Normalization</a:t>
            </a:r>
            <a:r>
              <a:rPr lang="en-US" sz="2400" dirty="0"/>
              <a:t> allows us to organize tables into specific topics that make sense within our database. </a:t>
            </a:r>
          </a:p>
          <a:p>
            <a:pPr marL="342900" marR="0" lvl="0" indent="-292100" algn="l" rtl="0">
              <a:spcBef>
                <a:spcPts val="0"/>
              </a:spcBef>
              <a:spcAft>
                <a:spcPts val="0"/>
              </a:spcAft>
              <a:buClr>
                <a:schemeClr val="dk1"/>
              </a:buClr>
              <a:buSzPct val="100000"/>
              <a:buFont typeface="Arial"/>
              <a:buChar char="•"/>
            </a:pPr>
            <a:r>
              <a:rPr lang="en-US" sz="2400" dirty="0"/>
              <a:t>Let’s look at a table that has not been normalized: </a:t>
            </a:r>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50800" marR="0" lvl="0" indent="0" algn="l" rtl="0">
              <a:spcBef>
                <a:spcPts val="0"/>
              </a:spcBef>
              <a:spcAft>
                <a:spcPts val="0"/>
              </a:spcAft>
              <a:buClr>
                <a:schemeClr val="dk1"/>
              </a:buClr>
              <a:buSzPct val="100000"/>
              <a:buNone/>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r>
              <a:rPr lang="en-US" sz="2400" dirty="0"/>
              <a:t>Issues we might have: </a:t>
            </a:r>
          </a:p>
          <a:p>
            <a:pPr lvl="1" indent="-292100">
              <a:spcBef>
                <a:spcPts val="0"/>
              </a:spcBef>
              <a:buFont typeface="Arial"/>
              <a:buChar char="•"/>
            </a:pPr>
            <a:r>
              <a:rPr lang="en-US" sz="2000" i="0" u="none" strike="noStrike" cap="none" dirty="0">
                <a:solidFill>
                  <a:schemeClr val="dk1"/>
                </a:solidFill>
                <a:latin typeface="Helvetica Neue"/>
                <a:ea typeface="Helvetica Neue"/>
                <a:cs typeface="Helvetica Neue"/>
                <a:sym typeface="Helvetica Neue"/>
              </a:rPr>
              <a:t>What if David drops out?</a:t>
            </a:r>
          </a:p>
          <a:p>
            <a:pPr lvl="1" indent="-292100">
              <a:spcBef>
                <a:spcPts val="0"/>
              </a:spcBef>
              <a:buFont typeface="Arial"/>
              <a:buChar char="•"/>
            </a:pPr>
            <a:r>
              <a:rPr lang="en-US" sz="2000" dirty="0"/>
              <a:t>What is Rossum doesn’t teach this quarter?</a:t>
            </a:r>
          </a:p>
          <a:p>
            <a:pPr lvl="1" indent="-292100">
              <a:spcBef>
                <a:spcPts val="0"/>
              </a:spcBef>
              <a:buFont typeface="Arial"/>
              <a:buChar char="•"/>
            </a:pPr>
            <a:r>
              <a:rPr lang="en-US" sz="2000" dirty="0"/>
              <a:t>What if Rehgan changes her email? </a:t>
            </a: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r>
              <a:rPr lang="en-US" sz="2400" b="1" dirty="0"/>
              <a:t>Advanced topics to study further:</a:t>
            </a:r>
            <a:r>
              <a:rPr lang="en-US" sz="2400" dirty="0"/>
              <a:t> Third normal form, Boyce-Codd Normal Form </a:t>
            </a:r>
            <a:r>
              <a:rPr lang="en-US" sz="2400" i="0" u="none" strike="noStrike" cap="none" dirty="0">
                <a:solidFill>
                  <a:schemeClr val="dk1"/>
                </a:solidFill>
                <a:latin typeface="Helvetica Neue"/>
                <a:ea typeface="Helvetica Neue"/>
                <a:cs typeface="Helvetica Neue"/>
                <a:sym typeface="Helvetica Neue"/>
              </a:rPr>
              <a:t> </a:t>
            </a:r>
            <a:endParaRPr lang="en-US" sz="2400" b="1" u="sng" dirty="0">
              <a:solidFill>
                <a:schemeClr val="hlink"/>
              </a:solidFill>
              <a:hlinkClick r:id="rId4"/>
            </a:endParaRPr>
          </a:p>
        </p:txBody>
      </p:sp>
      <p:sp>
        <p:nvSpPr>
          <p:cNvPr id="235" name="Shape 23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22</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0334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52226" y="1312368"/>
            <a:ext cx="4623584" cy="1862117"/>
          </a:xfrm>
          <a:prstGeom prst="rect">
            <a:avLst/>
          </a:prstGeom>
        </p:spPr>
      </p:pic>
      <p:sp>
        <p:nvSpPr>
          <p:cNvPr id="233" name="Shape 233"/>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Normalization High Level Overview (cont’d)</a:t>
            </a:r>
          </a:p>
        </p:txBody>
      </p:sp>
      <p:sp>
        <p:nvSpPr>
          <p:cNvPr id="234" name="Shape 234"/>
          <p:cNvSpPr txBox="1">
            <a:spLocks noGrp="1"/>
          </p:cNvSpPr>
          <p:nvPr>
            <p:ph type="body" idx="1"/>
          </p:nvPr>
        </p:nvSpPr>
        <p:spPr>
          <a:xfrm>
            <a:off x="831273" y="877300"/>
            <a:ext cx="7448848" cy="5248800"/>
          </a:xfrm>
          <a:prstGeom prst="rect">
            <a:avLst/>
          </a:prstGeom>
          <a:noFill/>
          <a:ln>
            <a:noFill/>
          </a:ln>
        </p:spPr>
        <p:txBody>
          <a:bodyPr lIns="91425" tIns="45700" rIns="91425" bIns="45700" anchor="t" anchorCtr="0">
            <a:noAutofit/>
          </a:bodyPr>
          <a:lstStyle/>
          <a:p>
            <a:pPr marL="50800" marR="0" lvl="0" indent="0" algn="l" rtl="0">
              <a:spcBef>
                <a:spcPts val="0"/>
              </a:spcBef>
              <a:spcAft>
                <a:spcPts val="0"/>
              </a:spcAft>
              <a:buClr>
                <a:schemeClr val="dk1"/>
              </a:buClr>
              <a:buSzPct val="100000"/>
              <a:buNone/>
            </a:pPr>
            <a:r>
              <a:rPr lang="en-US" sz="2400" dirty="0"/>
              <a:t>    Let’s compare to a </a:t>
            </a:r>
            <a:r>
              <a:rPr lang="en-US" sz="2400" b="1" dirty="0"/>
              <a:t>normalized set of tables</a:t>
            </a: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50800" marR="0" lvl="0" indent="0" algn="l" rtl="0">
              <a:spcBef>
                <a:spcPts val="0"/>
              </a:spcBef>
              <a:spcAft>
                <a:spcPts val="0"/>
              </a:spcAft>
              <a:buClr>
                <a:schemeClr val="dk1"/>
              </a:buClr>
              <a:buSzPct val="100000"/>
              <a:buNone/>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p:txBody>
      </p:sp>
      <p:sp>
        <p:nvSpPr>
          <p:cNvPr id="235" name="Shape 23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23</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4"/>
          <a:stretch>
            <a:fillRect/>
          </a:stretch>
        </p:blipFill>
        <p:spPr>
          <a:xfrm>
            <a:off x="942706" y="3877189"/>
            <a:ext cx="3067113" cy="1082938"/>
          </a:xfrm>
          <a:prstGeom prst="rect">
            <a:avLst/>
          </a:prstGeom>
        </p:spPr>
      </p:pic>
      <p:pic>
        <p:nvPicPr>
          <p:cNvPr id="4" name="Picture 3"/>
          <p:cNvPicPr>
            <a:picLocks noChangeAspect="1"/>
          </p:cNvPicPr>
          <p:nvPr/>
        </p:nvPicPr>
        <p:blipFill>
          <a:blip r:embed="rId5"/>
          <a:stretch>
            <a:fillRect/>
          </a:stretch>
        </p:blipFill>
        <p:spPr>
          <a:xfrm>
            <a:off x="6697142" y="3794948"/>
            <a:ext cx="1582978" cy="2561402"/>
          </a:xfrm>
          <a:prstGeom prst="rect">
            <a:avLst/>
          </a:prstGeom>
        </p:spPr>
      </p:pic>
      <p:pic>
        <p:nvPicPr>
          <p:cNvPr id="6" name="Picture 5"/>
          <p:cNvPicPr>
            <a:picLocks noChangeAspect="1"/>
          </p:cNvPicPr>
          <p:nvPr/>
        </p:nvPicPr>
        <p:blipFill>
          <a:blip r:embed="rId6"/>
          <a:stretch>
            <a:fillRect/>
          </a:stretch>
        </p:blipFill>
        <p:spPr>
          <a:xfrm>
            <a:off x="942706" y="5228091"/>
            <a:ext cx="4175509" cy="941071"/>
          </a:xfrm>
          <a:prstGeom prst="rect">
            <a:avLst/>
          </a:prstGeom>
        </p:spPr>
      </p:pic>
      <p:sp>
        <p:nvSpPr>
          <p:cNvPr id="11" name="Arrow: Down 10"/>
          <p:cNvSpPr/>
          <p:nvPr/>
        </p:nvSpPr>
        <p:spPr>
          <a:xfrm>
            <a:off x="4164138" y="3264538"/>
            <a:ext cx="690734" cy="5460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llout: Line 17"/>
          <p:cNvSpPr/>
          <p:nvPr/>
        </p:nvSpPr>
        <p:spPr>
          <a:xfrm>
            <a:off x="4318844" y="5228091"/>
            <a:ext cx="776774" cy="941071"/>
          </a:xfrm>
          <a:prstGeom prst="borderCallout1">
            <a:avLst>
              <a:gd name="adj1" fmla="val -2167"/>
              <a:gd name="adj2" fmla="val 94519"/>
              <a:gd name="adj3" fmla="val -125494"/>
              <a:gd name="adj4" fmla="val 43132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allout: Line 18"/>
          <p:cNvSpPr/>
          <p:nvPr/>
        </p:nvSpPr>
        <p:spPr>
          <a:xfrm>
            <a:off x="942706" y="3877189"/>
            <a:ext cx="709520" cy="1082938"/>
          </a:xfrm>
          <a:prstGeom prst="borderCallout1">
            <a:avLst>
              <a:gd name="adj1" fmla="val -2167"/>
              <a:gd name="adj2" fmla="val 94519"/>
              <a:gd name="adj3" fmla="val -2041"/>
              <a:gd name="adj4" fmla="val 83037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5120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Viewing Network: ER Diagram</a:t>
            </a:r>
          </a:p>
        </p:txBody>
      </p:sp>
      <p:sp>
        <p:nvSpPr>
          <p:cNvPr id="252" name="Shape 252"/>
          <p:cNvSpPr txBox="1">
            <a:spLocks noGrp="1"/>
          </p:cNvSpPr>
          <p:nvPr>
            <p:ph type="body" idx="1"/>
          </p:nvPr>
        </p:nvSpPr>
        <p:spPr>
          <a:xfrm>
            <a:off x="831272" y="877300"/>
            <a:ext cx="7564583" cy="5248800"/>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Arial"/>
              <a:buChar char="•"/>
            </a:pPr>
            <a:r>
              <a:rPr lang="en-US" sz="2400" b="1" dirty="0"/>
              <a:t>ER Diagram – </a:t>
            </a:r>
            <a:r>
              <a:rPr lang="en-US" sz="2400" dirty="0"/>
              <a:t>Provides</a:t>
            </a:r>
            <a:r>
              <a:rPr lang="en-US" sz="2400" b="1" dirty="0"/>
              <a:t> all connections </a:t>
            </a:r>
            <a:r>
              <a:rPr lang="en-US" sz="2400" dirty="0"/>
              <a:t>within a database. </a:t>
            </a:r>
          </a:p>
          <a:p>
            <a:pPr marL="342900" marR="0" lvl="0" indent="-292100" algn="l" rtl="0">
              <a:spcBef>
                <a:spcPts val="0"/>
              </a:spcBef>
              <a:spcAft>
                <a:spcPts val="0"/>
              </a:spcAft>
              <a:buClr>
                <a:schemeClr val="dk1"/>
              </a:buClr>
              <a:buSzPct val="100000"/>
              <a:buFont typeface="Arial"/>
              <a:buChar char="•"/>
            </a:pPr>
            <a:r>
              <a:rPr lang="en-US" sz="2400" dirty="0"/>
              <a:t>The following is an example of an ER Diagram created from a Kaggle dataset: World University Rankings.</a:t>
            </a:r>
          </a:p>
          <a:p>
            <a:pPr marL="342900" marR="0" lvl="0" indent="-292100" algn="l" rtl="0">
              <a:spcBef>
                <a:spcPts val="0"/>
              </a:spcBef>
              <a:spcAft>
                <a:spcPts val="0"/>
              </a:spcAft>
              <a:buClr>
                <a:schemeClr val="dk1"/>
              </a:buClr>
              <a:buSzPct val="100000"/>
              <a:buFont typeface="Arial"/>
              <a:buChar char="•"/>
            </a:pPr>
            <a:endParaRPr sz="2400" b="1" dirty="0"/>
          </a:p>
          <a:p>
            <a:pPr marL="0" marR="0" lvl="0" indent="0" algn="l" rtl="0">
              <a:spcBef>
                <a:spcPts val="0"/>
              </a:spcBef>
              <a:spcAft>
                <a:spcPts val="0"/>
              </a:spcAft>
              <a:buNone/>
            </a:pPr>
            <a:endParaRPr sz="2400" b="1" dirty="0"/>
          </a:p>
          <a:p>
            <a:pPr marL="0" marR="0" lvl="0" indent="0" algn="l" rtl="0">
              <a:spcBef>
                <a:spcPts val="0"/>
              </a:spcBef>
              <a:spcAft>
                <a:spcPts val="0"/>
              </a:spcAft>
              <a:buNone/>
            </a:pPr>
            <a:endParaRPr sz="2400" b="1" dirty="0"/>
          </a:p>
        </p:txBody>
      </p:sp>
      <p:sp>
        <p:nvSpPr>
          <p:cNvPr id="253" name="Shape 2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24</a:t>
            </a:fld>
            <a:endParaRPr lang="en-US" sz="1200" dirty="0">
              <a:solidFill>
                <a:srgbClr val="888888"/>
              </a:solidFill>
              <a:latin typeface="Helvetica Neue"/>
              <a:ea typeface="Helvetica Neue"/>
              <a:cs typeface="Helvetica Neue"/>
              <a:sym typeface="Helvetica Neue"/>
            </a:endParaRPr>
          </a:p>
        </p:txBody>
      </p:sp>
      <p:pic>
        <p:nvPicPr>
          <p:cNvPr id="4" name="Picture 3"/>
          <p:cNvPicPr>
            <a:picLocks noChangeAspect="1"/>
          </p:cNvPicPr>
          <p:nvPr/>
        </p:nvPicPr>
        <p:blipFill>
          <a:blip r:embed="rId3"/>
          <a:stretch>
            <a:fillRect/>
          </a:stretch>
        </p:blipFill>
        <p:spPr>
          <a:xfrm>
            <a:off x="2151002" y="2743738"/>
            <a:ext cx="4841996" cy="3800450"/>
          </a:xfrm>
          <a:prstGeom prst="rect">
            <a:avLst/>
          </a:prstGeom>
        </p:spPr>
      </p:pic>
    </p:spTree>
    <p:extLst>
      <p:ext uri="{BB962C8B-B14F-4D97-AF65-F5344CB8AC3E}">
        <p14:creationId xmlns:p14="http://schemas.microsoft.com/office/powerpoint/2010/main" val="349956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Views vs. Tables</a:t>
            </a:r>
          </a:p>
        </p:txBody>
      </p:sp>
      <p:sp>
        <p:nvSpPr>
          <p:cNvPr id="262" name="Shape 262"/>
          <p:cNvSpPr txBox="1">
            <a:spLocks noGrp="1"/>
          </p:cNvSpPr>
          <p:nvPr>
            <p:ph type="body" idx="1"/>
          </p:nvPr>
        </p:nvSpPr>
        <p:spPr>
          <a:xfrm>
            <a:off x="872836" y="877300"/>
            <a:ext cx="7509164" cy="5468082"/>
          </a:xfrm>
          <a:prstGeom prst="rect">
            <a:avLst/>
          </a:prstGeom>
          <a:noFill/>
          <a:ln>
            <a:noFill/>
          </a:ln>
        </p:spPr>
        <p:txBody>
          <a:bodyPr lIns="91425" tIns="45700" rIns="91425" bIns="45700" anchor="t" anchorCtr="0">
            <a:normAutofit lnSpcReduction="10000"/>
          </a:bodyPr>
          <a:lstStyle/>
          <a:p>
            <a:pPr marL="342900" marR="0" lvl="0" indent="-292100" algn="l" rtl="0">
              <a:spcBef>
                <a:spcPts val="0"/>
              </a:spcBef>
              <a:spcAft>
                <a:spcPts val="0"/>
              </a:spcAft>
              <a:buClr>
                <a:schemeClr val="dk1"/>
              </a:buClr>
              <a:buSzPct val="100000"/>
              <a:buFont typeface="Arial"/>
              <a:buChar char="•"/>
            </a:pPr>
            <a:r>
              <a:rPr lang="en-US" sz="2400" dirty="0"/>
              <a:t>Oftentimes at a corporation with lots of analysts, consultants, data scientists, engineers, etc.. you work from a </a:t>
            </a:r>
            <a:r>
              <a:rPr lang="en-US" sz="2400" b="1" dirty="0"/>
              <a:t>view </a:t>
            </a:r>
            <a:r>
              <a:rPr lang="en-US" sz="2400" dirty="0"/>
              <a:t>rather than a </a:t>
            </a:r>
            <a:r>
              <a:rPr lang="en-US" sz="2400" b="1" dirty="0"/>
              <a:t>table.</a:t>
            </a:r>
            <a:endParaRPr lang="en-US" sz="2400" dirty="0"/>
          </a:p>
          <a:p>
            <a:pPr marL="50800" marR="0" lvl="0" indent="0" algn="l" rtl="0">
              <a:spcBef>
                <a:spcPts val="0"/>
              </a:spcBef>
              <a:spcAft>
                <a:spcPts val="0"/>
              </a:spcAft>
              <a:buClr>
                <a:schemeClr val="dk1"/>
              </a:buClr>
              <a:buSzPct val="100000"/>
              <a:buNone/>
            </a:pPr>
            <a:endParaRPr lang="en-US" sz="2400" dirty="0"/>
          </a:p>
          <a:p>
            <a:pPr marL="342900" marR="0" lvl="0" indent="-292100" algn="l" rtl="0">
              <a:spcBef>
                <a:spcPts val="0"/>
              </a:spcBef>
              <a:spcAft>
                <a:spcPts val="0"/>
              </a:spcAft>
              <a:buClr>
                <a:schemeClr val="dk1"/>
              </a:buClr>
              <a:buSzPct val="100000"/>
              <a:buFont typeface="Arial"/>
              <a:buChar char="•"/>
            </a:pPr>
            <a:r>
              <a:rPr lang="en-US" sz="2400" dirty="0"/>
              <a:t>A </a:t>
            </a:r>
            <a:r>
              <a:rPr lang="en-US" sz="2400" b="1" dirty="0"/>
              <a:t>table </a:t>
            </a:r>
            <a:r>
              <a:rPr lang="en-US" sz="2400" dirty="0"/>
              <a:t>contains actual </a:t>
            </a:r>
            <a:r>
              <a:rPr lang="en-US" sz="2400" b="1" dirty="0"/>
              <a:t>raw data.</a:t>
            </a:r>
          </a:p>
          <a:p>
            <a:pPr marL="342900" marR="0" lvl="0" indent="-292100" algn="l" rtl="0">
              <a:spcBef>
                <a:spcPts val="0"/>
              </a:spcBef>
              <a:spcAft>
                <a:spcPts val="0"/>
              </a:spcAft>
              <a:buClr>
                <a:schemeClr val="dk1"/>
              </a:buClr>
              <a:buSzPct val="100000"/>
              <a:buFont typeface="Arial"/>
              <a:buChar char="•"/>
            </a:pPr>
            <a:endParaRPr lang="en-US" sz="2400" b="1" dirty="0"/>
          </a:p>
          <a:p>
            <a:pPr marL="342900" marR="0" lvl="0" indent="-292100" algn="l" rtl="0">
              <a:spcBef>
                <a:spcPts val="0"/>
              </a:spcBef>
              <a:spcAft>
                <a:spcPts val="0"/>
              </a:spcAft>
              <a:buClr>
                <a:schemeClr val="dk1"/>
              </a:buClr>
              <a:buSzPct val="100000"/>
              <a:buFont typeface="Arial"/>
              <a:buChar char="•"/>
            </a:pPr>
            <a:r>
              <a:rPr lang="en-US" sz="2400" dirty="0"/>
              <a:t>A </a:t>
            </a:r>
            <a:r>
              <a:rPr lang="en-US" sz="2400" b="1" dirty="0"/>
              <a:t>view</a:t>
            </a:r>
            <a:r>
              <a:rPr lang="en-US" sz="2400" dirty="0"/>
              <a:t> is a “virtual table” built upon an actual table. A view references data from another location. </a:t>
            </a: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r>
              <a:rPr lang="en-US" sz="2400" i="1" dirty="0"/>
              <a:t>Advantages of </a:t>
            </a:r>
            <a:r>
              <a:rPr lang="en-US" sz="2400" b="1" i="1" dirty="0"/>
              <a:t>Table</a:t>
            </a:r>
            <a:r>
              <a:rPr lang="en-US" sz="2400" i="1" dirty="0"/>
              <a:t>: Ability to modify &amp; update data, flexibility to view all components of database. </a:t>
            </a: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r>
              <a:rPr lang="en-US" sz="2400" i="1" dirty="0"/>
              <a:t>Advantages of </a:t>
            </a:r>
            <a:r>
              <a:rPr lang="en-US" sz="2400" b="1" i="1" dirty="0"/>
              <a:t>View</a:t>
            </a:r>
            <a:r>
              <a:rPr lang="en-US" sz="2400" i="1" dirty="0"/>
              <a:t>: Data security, simplified queries, ability to make “read-only”, memory “benefits”.</a:t>
            </a: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b="1" dirty="0"/>
          </a:p>
          <a:p>
            <a:pPr marL="0" marR="0" lvl="0" indent="0" algn="l" rtl="0">
              <a:spcBef>
                <a:spcPts val="0"/>
              </a:spcBef>
              <a:spcAft>
                <a:spcPts val="0"/>
              </a:spcAft>
              <a:buNone/>
            </a:pPr>
            <a:endParaRPr sz="2400" b="1" dirty="0"/>
          </a:p>
          <a:p>
            <a:pPr marL="0" marR="0" lvl="0" indent="0" algn="l" rtl="0">
              <a:spcBef>
                <a:spcPts val="0"/>
              </a:spcBef>
              <a:spcAft>
                <a:spcPts val="0"/>
              </a:spcAft>
              <a:buNone/>
            </a:pPr>
            <a:endParaRPr sz="2400" b="1" dirty="0"/>
          </a:p>
        </p:txBody>
      </p:sp>
      <p:sp>
        <p:nvSpPr>
          <p:cNvPr id="263" name="Shape 26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25</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009331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Views vs. Tables (cont’d)</a:t>
            </a:r>
          </a:p>
        </p:txBody>
      </p:sp>
      <p:sp>
        <p:nvSpPr>
          <p:cNvPr id="262" name="Shape 262"/>
          <p:cNvSpPr txBox="1">
            <a:spLocks noGrp="1"/>
          </p:cNvSpPr>
          <p:nvPr>
            <p:ph type="body" idx="1"/>
          </p:nvPr>
        </p:nvSpPr>
        <p:spPr>
          <a:xfrm>
            <a:off x="457200" y="877300"/>
            <a:ext cx="8229600" cy="5248800"/>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Arial"/>
              <a:buChar char="•"/>
            </a:pPr>
            <a:r>
              <a:rPr lang="en-US" sz="2400" dirty="0"/>
              <a:t>No Difference! We can query the same way!</a:t>
            </a:r>
          </a:p>
          <a:p>
            <a:pPr marL="342900" marR="0" lvl="0" indent="-292100" algn="l" rtl="0">
              <a:spcBef>
                <a:spcPts val="0"/>
              </a:spcBef>
              <a:spcAft>
                <a:spcPts val="0"/>
              </a:spcAft>
              <a:buClr>
                <a:schemeClr val="dk1"/>
              </a:buClr>
              <a:buSzPct val="100000"/>
              <a:buFont typeface="Arial"/>
              <a:buChar char="•"/>
            </a:pPr>
            <a:endParaRPr lang="en-US" sz="2400" b="1" dirty="0"/>
          </a:p>
          <a:p>
            <a:pPr marL="342900" marR="0" lvl="0" indent="-292100" algn="l" rtl="0">
              <a:spcBef>
                <a:spcPts val="0"/>
              </a:spcBef>
              <a:spcAft>
                <a:spcPts val="0"/>
              </a:spcAft>
              <a:buClr>
                <a:schemeClr val="dk1"/>
              </a:buClr>
              <a:buSzPct val="100000"/>
              <a:buFont typeface="Arial"/>
              <a:buChar char="•"/>
            </a:pPr>
            <a:endParaRPr lang="en-US" sz="2400" b="1" dirty="0"/>
          </a:p>
          <a:p>
            <a:pPr marL="342900" marR="0" lvl="0" indent="-292100" algn="l" rtl="0">
              <a:spcBef>
                <a:spcPts val="0"/>
              </a:spcBef>
              <a:spcAft>
                <a:spcPts val="0"/>
              </a:spcAft>
              <a:buClr>
                <a:schemeClr val="dk1"/>
              </a:buClr>
              <a:buSzPct val="100000"/>
              <a:buFont typeface="Arial"/>
              <a:buChar char="•"/>
            </a:pPr>
            <a:endParaRPr lang="en-US" sz="2400" b="1" dirty="0"/>
          </a:p>
          <a:p>
            <a:pPr marL="50800" marR="0" lvl="0" indent="0" algn="l" rtl="0">
              <a:spcBef>
                <a:spcPts val="0"/>
              </a:spcBef>
              <a:spcAft>
                <a:spcPts val="0"/>
              </a:spcAft>
              <a:buClr>
                <a:schemeClr val="dk1"/>
              </a:buClr>
              <a:buSzPct val="100000"/>
              <a:buNone/>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b="1" dirty="0"/>
          </a:p>
          <a:p>
            <a:pPr marL="50800" marR="0" lvl="0" indent="0" algn="l" rtl="0">
              <a:spcBef>
                <a:spcPts val="0"/>
              </a:spcBef>
              <a:spcAft>
                <a:spcPts val="0"/>
              </a:spcAft>
              <a:buClr>
                <a:schemeClr val="dk1"/>
              </a:buClr>
              <a:buSzPct val="100000"/>
              <a:buNone/>
            </a:pPr>
            <a:endParaRPr lang="en-US" sz="2400" dirty="0"/>
          </a:p>
          <a:p>
            <a:pPr marL="342900" marR="0" lvl="0" indent="-292100" algn="l" rtl="0">
              <a:spcBef>
                <a:spcPts val="0"/>
              </a:spcBef>
              <a:spcAft>
                <a:spcPts val="0"/>
              </a:spcAft>
              <a:buClr>
                <a:schemeClr val="dk1"/>
              </a:buClr>
              <a:buSzPct val="100000"/>
              <a:buFont typeface="Arial"/>
              <a:buChar char="•"/>
            </a:pPr>
            <a:endParaRPr lang="en-US" sz="2400" b="1" dirty="0"/>
          </a:p>
          <a:p>
            <a:pPr marL="0" marR="0" lvl="0" indent="0" algn="l" rtl="0">
              <a:spcBef>
                <a:spcPts val="0"/>
              </a:spcBef>
              <a:spcAft>
                <a:spcPts val="0"/>
              </a:spcAft>
              <a:buNone/>
            </a:pPr>
            <a:endParaRPr sz="2400" b="1" dirty="0"/>
          </a:p>
          <a:p>
            <a:pPr marL="0" marR="0" lvl="0" indent="0" algn="l" rtl="0">
              <a:spcBef>
                <a:spcPts val="0"/>
              </a:spcBef>
              <a:spcAft>
                <a:spcPts val="0"/>
              </a:spcAft>
              <a:buNone/>
            </a:pPr>
            <a:endParaRPr sz="2400" b="1" dirty="0"/>
          </a:p>
        </p:txBody>
      </p:sp>
      <p:sp>
        <p:nvSpPr>
          <p:cNvPr id="263" name="Shape 26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26</a:t>
            </a:fld>
            <a:endParaRPr lang="en-US" sz="1200" dirty="0">
              <a:solidFill>
                <a:srgbClr val="888888"/>
              </a:solidFill>
              <a:latin typeface="Helvetica Neue"/>
              <a:ea typeface="Helvetica Neue"/>
              <a:cs typeface="Helvetica Neue"/>
              <a:sym typeface="Helvetica Neue"/>
            </a:endParaRPr>
          </a:p>
        </p:txBody>
      </p:sp>
      <p:sp>
        <p:nvSpPr>
          <p:cNvPr id="4" name="Left Brace 3"/>
          <p:cNvSpPr/>
          <p:nvPr/>
        </p:nvSpPr>
        <p:spPr>
          <a:xfrm>
            <a:off x="2091149" y="4381256"/>
            <a:ext cx="939678" cy="1744844"/>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5" name="TextBox 4"/>
          <p:cNvSpPr txBox="1"/>
          <p:nvPr/>
        </p:nvSpPr>
        <p:spPr>
          <a:xfrm>
            <a:off x="983944" y="2433603"/>
            <a:ext cx="1331432" cy="461665"/>
          </a:xfrm>
          <a:prstGeom prst="rect">
            <a:avLst/>
          </a:prstGeom>
          <a:noFill/>
        </p:spPr>
        <p:txBody>
          <a:bodyPr wrap="square" rtlCol="0">
            <a:spAutoFit/>
          </a:bodyPr>
          <a:lstStyle/>
          <a:p>
            <a:r>
              <a:rPr lang="en-US" sz="2400" dirty="0">
                <a:solidFill>
                  <a:srgbClr val="C00000"/>
                </a:solidFill>
                <a:latin typeface="Helvetica Neue" panose="020B0604020202020204" charset="0"/>
              </a:rPr>
              <a:t>TABLE</a:t>
            </a:r>
          </a:p>
        </p:txBody>
      </p:sp>
      <p:sp>
        <p:nvSpPr>
          <p:cNvPr id="10" name="TextBox 9"/>
          <p:cNvSpPr txBox="1"/>
          <p:nvPr/>
        </p:nvSpPr>
        <p:spPr>
          <a:xfrm>
            <a:off x="1137955" y="5021789"/>
            <a:ext cx="1331432" cy="461665"/>
          </a:xfrm>
          <a:prstGeom prst="rect">
            <a:avLst/>
          </a:prstGeom>
          <a:noFill/>
        </p:spPr>
        <p:txBody>
          <a:bodyPr wrap="square" rtlCol="0">
            <a:spAutoFit/>
          </a:bodyPr>
          <a:lstStyle/>
          <a:p>
            <a:r>
              <a:rPr lang="en-US" sz="2400" dirty="0">
                <a:solidFill>
                  <a:srgbClr val="C00000"/>
                </a:solidFill>
                <a:latin typeface="Helvetica Neue" panose="020B0604020202020204" charset="0"/>
              </a:rPr>
              <a:t>VIEW</a:t>
            </a:r>
          </a:p>
        </p:txBody>
      </p:sp>
      <p:pic>
        <p:nvPicPr>
          <p:cNvPr id="11" name="Picture 10"/>
          <p:cNvPicPr>
            <a:picLocks noChangeAspect="1"/>
          </p:cNvPicPr>
          <p:nvPr/>
        </p:nvPicPr>
        <p:blipFill>
          <a:blip r:embed="rId3"/>
          <a:stretch>
            <a:fillRect/>
          </a:stretch>
        </p:blipFill>
        <p:spPr>
          <a:xfrm>
            <a:off x="3235530" y="3972324"/>
            <a:ext cx="4571554" cy="2207460"/>
          </a:xfrm>
          <a:prstGeom prst="rect">
            <a:avLst/>
          </a:prstGeom>
        </p:spPr>
      </p:pic>
      <p:pic>
        <p:nvPicPr>
          <p:cNvPr id="13" name="Picture 12"/>
          <p:cNvPicPr>
            <a:picLocks noChangeAspect="1"/>
          </p:cNvPicPr>
          <p:nvPr/>
        </p:nvPicPr>
        <p:blipFill>
          <a:blip r:embed="rId3"/>
          <a:stretch>
            <a:fillRect/>
          </a:stretch>
        </p:blipFill>
        <p:spPr>
          <a:xfrm>
            <a:off x="3235530" y="1448014"/>
            <a:ext cx="4571554" cy="2207460"/>
          </a:xfrm>
          <a:prstGeom prst="rect">
            <a:avLst/>
          </a:prstGeom>
        </p:spPr>
      </p:pic>
      <p:sp>
        <p:nvSpPr>
          <p:cNvPr id="14" name="Left Brace 13"/>
          <p:cNvSpPr/>
          <p:nvPr/>
        </p:nvSpPr>
        <p:spPr>
          <a:xfrm>
            <a:off x="2091149" y="1790957"/>
            <a:ext cx="939678" cy="1744844"/>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196482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457199" y="877300"/>
            <a:ext cx="8229600" cy="556877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1" i="0" u="none" strike="noStrike" cap="none" dirty="0">
                <a:solidFill>
                  <a:schemeClr val="dk1"/>
                </a:solidFill>
                <a:latin typeface="Helvetica Neue"/>
                <a:ea typeface="Helvetica Neue"/>
                <a:cs typeface="Helvetica Neue"/>
                <a:sym typeface="Helvetica Neue"/>
              </a:rPr>
              <a:t>SUMMARY</a:t>
            </a:r>
          </a:p>
          <a:p>
            <a:pPr lvl="1" indent="-285750"/>
            <a:r>
              <a:rPr lang="en-US" sz="2400" dirty="0"/>
              <a:t>Database Structure: A Network of Tables </a:t>
            </a:r>
          </a:p>
          <a:p>
            <a:pPr lvl="1" indent="-285750"/>
            <a:r>
              <a:rPr lang="en-US" sz="2400" dirty="0"/>
              <a:t>Components of a Table</a:t>
            </a:r>
          </a:p>
          <a:p>
            <a:pPr lvl="1" indent="-285750"/>
            <a:r>
              <a:rPr lang="en-US" sz="2400" dirty="0"/>
              <a:t>Connecting Tables Via Keys</a:t>
            </a:r>
          </a:p>
          <a:p>
            <a:pPr lvl="1" indent="-285750"/>
            <a:r>
              <a:rPr lang="en-US" sz="2400" dirty="0"/>
              <a:t>Normalization High Level Overview</a:t>
            </a:r>
          </a:p>
          <a:p>
            <a:pPr lvl="1" indent="-285750"/>
            <a:r>
              <a:rPr lang="en-US" sz="2400" dirty="0"/>
              <a:t>Viewing Network: ER Diagram </a:t>
            </a:r>
          </a:p>
          <a:p>
            <a:pPr lvl="1" indent="-285750"/>
            <a:r>
              <a:rPr lang="en-US" sz="2400" dirty="0"/>
              <a:t>Views vs. Tables</a:t>
            </a:r>
          </a:p>
        </p:txBody>
      </p:sp>
      <p:sp>
        <p:nvSpPr>
          <p:cNvPr id="597" name="Shape 597"/>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Recap: What Have We Learned?</a:t>
            </a:r>
          </a:p>
        </p:txBody>
      </p:sp>
      <p:pic>
        <p:nvPicPr>
          <p:cNvPr id="598" name="Shape 598"/>
          <p:cNvPicPr preferRelativeResize="0"/>
          <p:nvPr/>
        </p:nvPicPr>
        <p:blipFill rotWithShape="1">
          <a:blip r:embed="rId3">
            <a:alphaModFix/>
          </a:blip>
          <a:srcRect/>
          <a:stretch/>
        </p:blipFill>
        <p:spPr>
          <a:xfrm>
            <a:off x="6912136" y="1337153"/>
            <a:ext cx="390285" cy="390285"/>
          </a:xfrm>
          <a:prstGeom prst="rect">
            <a:avLst/>
          </a:prstGeom>
          <a:noFill/>
          <a:ln>
            <a:noFill/>
          </a:ln>
        </p:spPr>
      </p:pic>
      <p:pic>
        <p:nvPicPr>
          <p:cNvPr id="599" name="Shape 599"/>
          <p:cNvPicPr preferRelativeResize="0"/>
          <p:nvPr/>
        </p:nvPicPr>
        <p:blipFill rotWithShape="1">
          <a:blip r:embed="rId3">
            <a:alphaModFix/>
          </a:blip>
          <a:srcRect/>
          <a:stretch/>
        </p:blipFill>
        <p:spPr>
          <a:xfrm>
            <a:off x="4555777" y="1756465"/>
            <a:ext cx="390285" cy="390285"/>
          </a:xfrm>
          <a:prstGeom prst="rect">
            <a:avLst/>
          </a:prstGeom>
          <a:noFill/>
          <a:ln>
            <a:noFill/>
          </a:ln>
        </p:spPr>
      </p:pic>
      <p:pic>
        <p:nvPicPr>
          <p:cNvPr id="600" name="Shape 600"/>
          <p:cNvPicPr preferRelativeResize="0"/>
          <p:nvPr/>
        </p:nvPicPr>
        <p:blipFill rotWithShape="1">
          <a:blip r:embed="rId3">
            <a:alphaModFix/>
          </a:blip>
          <a:srcRect/>
          <a:stretch/>
        </p:blipFill>
        <p:spPr>
          <a:xfrm>
            <a:off x="5149340" y="2226478"/>
            <a:ext cx="390285" cy="390285"/>
          </a:xfrm>
          <a:prstGeom prst="rect">
            <a:avLst/>
          </a:prstGeom>
          <a:noFill/>
          <a:ln>
            <a:noFill/>
          </a:ln>
        </p:spPr>
      </p:pic>
      <p:pic>
        <p:nvPicPr>
          <p:cNvPr id="601" name="Shape 601"/>
          <p:cNvPicPr preferRelativeResize="0"/>
          <p:nvPr/>
        </p:nvPicPr>
        <p:blipFill rotWithShape="1">
          <a:blip r:embed="rId3">
            <a:alphaModFix/>
          </a:blip>
          <a:srcRect/>
          <a:stretch/>
        </p:blipFill>
        <p:spPr>
          <a:xfrm>
            <a:off x="5413716" y="3099392"/>
            <a:ext cx="390285" cy="390285"/>
          </a:xfrm>
          <a:prstGeom prst="rect">
            <a:avLst/>
          </a:prstGeom>
          <a:noFill/>
          <a:ln>
            <a:noFill/>
          </a:ln>
        </p:spPr>
      </p:pic>
      <p:pic>
        <p:nvPicPr>
          <p:cNvPr id="603" name="Shape 603"/>
          <p:cNvPicPr preferRelativeResize="0"/>
          <p:nvPr/>
        </p:nvPicPr>
        <p:blipFill rotWithShape="1">
          <a:blip r:embed="rId3">
            <a:alphaModFix/>
          </a:blip>
          <a:srcRect/>
          <a:stretch/>
        </p:blipFill>
        <p:spPr>
          <a:xfrm>
            <a:off x="6091631" y="2668127"/>
            <a:ext cx="390285" cy="390285"/>
          </a:xfrm>
          <a:prstGeom prst="rect">
            <a:avLst/>
          </a:prstGeom>
          <a:noFill/>
          <a:ln>
            <a:noFill/>
          </a:ln>
        </p:spPr>
      </p:pic>
      <p:sp>
        <p:nvSpPr>
          <p:cNvPr id="605" name="Shape 60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27</a:t>
            </a:fld>
            <a:endParaRPr lang="en-US" sz="1200" dirty="0">
              <a:solidFill>
                <a:srgbClr val="888888"/>
              </a:solidFill>
              <a:latin typeface="Helvetica Neue"/>
              <a:ea typeface="Helvetica Neue"/>
              <a:cs typeface="Helvetica Neue"/>
              <a:sym typeface="Helvetica Neue"/>
            </a:endParaRPr>
          </a:p>
        </p:txBody>
      </p:sp>
      <p:pic>
        <p:nvPicPr>
          <p:cNvPr id="13" name="Shape 602"/>
          <p:cNvPicPr preferRelativeResize="0"/>
          <p:nvPr/>
        </p:nvPicPr>
        <p:blipFill rotWithShape="1">
          <a:blip r:embed="rId3">
            <a:alphaModFix/>
          </a:blip>
          <a:srcRect/>
          <a:stretch/>
        </p:blipFill>
        <p:spPr>
          <a:xfrm>
            <a:off x="3605461" y="3530007"/>
            <a:ext cx="390285" cy="390285"/>
          </a:xfrm>
          <a:prstGeom prst="rect">
            <a:avLst/>
          </a:prstGeom>
          <a:noFill/>
          <a:ln>
            <a:noFill/>
          </a:ln>
        </p:spPr>
      </p:pic>
    </p:spTree>
    <p:extLst>
      <p:ext uri="{BB962C8B-B14F-4D97-AF65-F5344CB8AC3E}">
        <p14:creationId xmlns:p14="http://schemas.microsoft.com/office/powerpoint/2010/main" val="3236332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MOST IMPORTANT SQL COMMANDS</a:t>
            </a:r>
          </a:p>
        </p:txBody>
      </p:sp>
      <p:sp>
        <p:nvSpPr>
          <p:cNvPr id="285" name="Shape 28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28</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88735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Overview</a:t>
            </a:r>
          </a:p>
        </p:txBody>
      </p:sp>
      <p:sp>
        <p:nvSpPr>
          <p:cNvPr id="291" name="Shape 291"/>
          <p:cNvSpPr txBox="1">
            <a:spLocks noGrp="1"/>
          </p:cNvSpPr>
          <p:nvPr>
            <p:ph type="body" idx="1"/>
          </p:nvPr>
        </p:nvSpPr>
        <p:spPr>
          <a:xfrm>
            <a:off x="457200" y="877300"/>
            <a:ext cx="8229600" cy="5529143"/>
          </a:xfrm>
          <a:prstGeom prst="rect">
            <a:avLst/>
          </a:prstGeom>
          <a:noFill/>
          <a:ln>
            <a:noFill/>
          </a:ln>
        </p:spPr>
        <p:txBody>
          <a:bodyPr lIns="91425" tIns="45700" rIns="91425" bIns="45700" anchor="t" anchorCtr="0">
            <a:noAutofit/>
          </a:bodyPr>
          <a:lstStyle/>
          <a:p>
            <a:pPr marL="57150" marR="0" lvl="0" indent="-6350" algn="l" rtl="0">
              <a:spcBef>
                <a:spcPts val="0"/>
              </a:spcBef>
              <a:spcAft>
                <a:spcPts val="0"/>
              </a:spcAft>
              <a:buClr>
                <a:schemeClr val="dk1"/>
              </a:buClr>
              <a:buSzPct val="25000"/>
              <a:buFont typeface="Arial"/>
              <a:buNone/>
            </a:pPr>
            <a:r>
              <a:rPr lang="en-US" sz="3200" b="1" i="0" u="none" strike="noStrike" cap="none" dirty="0">
                <a:solidFill>
                  <a:schemeClr val="dk1"/>
                </a:solidFill>
                <a:latin typeface="Helvetica Neue"/>
                <a:ea typeface="Helvetica Neue"/>
                <a:cs typeface="Helvetica Neue"/>
                <a:sym typeface="Helvetica Neue"/>
              </a:rPr>
              <a:t>OVERVIEW</a:t>
            </a:r>
          </a:p>
          <a:p>
            <a:pPr marL="742950" marR="0" lvl="1" indent="-285750" algn="l" rtl="0">
              <a:spcBef>
                <a:spcPts val="560"/>
              </a:spcBef>
              <a:spcAft>
                <a:spcPts val="0"/>
              </a:spcAft>
              <a:buClr>
                <a:schemeClr val="dk1"/>
              </a:buClr>
              <a:buSzPct val="100000"/>
              <a:buFont typeface="Arial"/>
              <a:buChar char="–"/>
            </a:pPr>
            <a:r>
              <a:rPr lang="en-US" dirty="0"/>
              <a:t>Loading Data / Databases</a:t>
            </a:r>
          </a:p>
          <a:p>
            <a:pPr marL="742950" marR="0" lvl="1" indent="-285750" algn="l" rtl="0">
              <a:spcBef>
                <a:spcPts val="560"/>
              </a:spcBef>
              <a:buClr>
                <a:schemeClr val="dk1"/>
              </a:buClr>
              <a:buSzPct val="100000"/>
              <a:buFont typeface="Arial"/>
              <a:buChar char="–"/>
            </a:pPr>
            <a:r>
              <a:rPr lang="en-US" dirty="0"/>
              <a:t>Cognitir’s Trifecta SQL Query-Building Method™</a:t>
            </a:r>
          </a:p>
          <a:p>
            <a:pPr marL="742950" marR="0" lvl="1" indent="-285750" algn="l" rtl="0">
              <a:spcBef>
                <a:spcPts val="560"/>
              </a:spcBef>
              <a:buClr>
                <a:schemeClr val="dk1"/>
              </a:buClr>
              <a:buSzPct val="100000"/>
              <a:buFont typeface="Arial"/>
              <a:buChar char="–"/>
            </a:pPr>
            <a:r>
              <a:rPr lang="en-US" dirty="0"/>
              <a:t>SQL Syntax</a:t>
            </a:r>
          </a:p>
          <a:p>
            <a:pPr marL="742950" marR="0" lvl="1" indent="-285750" algn="l" rtl="0">
              <a:spcBef>
                <a:spcPts val="560"/>
              </a:spcBef>
              <a:buClr>
                <a:schemeClr val="dk1"/>
              </a:buClr>
              <a:buSzPct val="100000"/>
              <a:buFont typeface="Arial"/>
              <a:buChar char="–"/>
            </a:pPr>
            <a:r>
              <a:rPr lang="en-US" dirty="0"/>
              <a:t>Debugging</a:t>
            </a:r>
          </a:p>
          <a:p>
            <a:pPr marL="742950" marR="0" lvl="1" indent="-285750" algn="l" rtl="0">
              <a:spcBef>
                <a:spcPts val="560"/>
              </a:spcBef>
              <a:buClr>
                <a:schemeClr val="dk1"/>
              </a:buClr>
              <a:buSzPct val="100000"/>
              <a:buFont typeface="Arial"/>
              <a:buChar char="–"/>
            </a:pPr>
            <a:r>
              <a:rPr lang="en-US" dirty="0"/>
              <a:t>Query Tips &amp; How to Become a SQL Ninja</a:t>
            </a:r>
          </a:p>
          <a:p>
            <a:pPr marL="742950" marR="0" lvl="1" indent="-285750" algn="l" rtl="0">
              <a:spcBef>
                <a:spcPts val="560"/>
              </a:spcBef>
              <a:buClr>
                <a:schemeClr val="dk1"/>
              </a:buClr>
              <a:buSzPct val="100000"/>
              <a:buFont typeface="Arial"/>
              <a:buChar char="–"/>
            </a:pPr>
            <a:r>
              <a:rPr lang="en-US" dirty="0"/>
              <a:t>PostgreSQL Data Types</a:t>
            </a:r>
          </a:p>
          <a:p>
            <a:pPr marL="742950" marR="0" lvl="1" indent="-285750" algn="l" rtl="0">
              <a:spcBef>
                <a:spcPts val="560"/>
              </a:spcBef>
              <a:buClr>
                <a:schemeClr val="dk1"/>
              </a:buClr>
              <a:buSzPct val="100000"/>
              <a:buFont typeface="Arial"/>
              <a:buChar char="–"/>
            </a:pPr>
            <a:r>
              <a:rPr lang="en-US" dirty="0"/>
              <a:t>Comments</a:t>
            </a:r>
          </a:p>
          <a:p>
            <a:pPr marL="742950" marR="0" lvl="1" indent="-285750" algn="l" rtl="0">
              <a:spcBef>
                <a:spcPts val="560"/>
              </a:spcBef>
              <a:buClr>
                <a:schemeClr val="dk1"/>
              </a:buClr>
              <a:buSzPct val="100000"/>
              <a:buFont typeface="Arial"/>
              <a:buChar char="–"/>
            </a:pPr>
            <a:r>
              <a:rPr lang="en-US" dirty="0"/>
              <a:t>Most Important SQL Commands</a:t>
            </a:r>
          </a:p>
        </p:txBody>
      </p:sp>
      <p:sp>
        <p:nvSpPr>
          <p:cNvPr id="292" name="Shape 29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29</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62996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Terms and Conditions</a:t>
            </a:r>
          </a:p>
        </p:txBody>
      </p:sp>
      <p:sp>
        <p:nvSpPr>
          <p:cNvPr id="114" name="Shape 114"/>
          <p:cNvSpPr txBox="1">
            <a:spLocks noGrp="1"/>
          </p:cNvSpPr>
          <p:nvPr>
            <p:ph type="body" idx="1"/>
          </p:nvPr>
        </p:nvSpPr>
        <p:spPr>
          <a:xfrm>
            <a:off x="831272" y="877300"/>
            <a:ext cx="7689273" cy="524886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000" b="0" i="1" u="none" strike="noStrike" cap="none" dirty="0">
                <a:solidFill>
                  <a:schemeClr val="dk1"/>
                </a:solidFill>
                <a:latin typeface="Helvetica Neue"/>
                <a:ea typeface="Helvetica Neue"/>
                <a:cs typeface="Helvetica Neue"/>
                <a:sym typeface="Helvetica Neue"/>
              </a:rPr>
              <a:t>The notes and relevant analyses are proprietary to Cognitir LLC. Distributing, copying, sharing, duplicating, and/or altering this file in any way is </a:t>
            </a:r>
            <a:r>
              <a:rPr lang="en-US" sz="2000" b="0" i="1" u="sng" strike="noStrike" cap="none" dirty="0">
                <a:solidFill>
                  <a:schemeClr val="dk1"/>
                </a:solidFill>
                <a:latin typeface="Helvetica Neue"/>
                <a:ea typeface="Helvetica Neue"/>
                <a:cs typeface="Helvetica Neue"/>
                <a:sym typeface="Helvetica Neue"/>
              </a:rPr>
              <a:t>prohibited</a:t>
            </a:r>
            <a:r>
              <a:rPr lang="en-US" sz="2000" b="0" i="1" u="none" strike="noStrike" cap="none" dirty="0">
                <a:solidFill>
                  <a:schemeClr val="dk1"/>
                </a:solidFill>
                <a:latin typeface="Helvetica Neue"/>
                <a:ea typeface="Helvetica Neue"/>
                <a:cs typeface="Helvetica Neue"/>
                <a:sym typeface="Helvetica Neue"/>
              </a:rPr>
              <a:t> without the expressed written consent of Cognitir LLC.</a:t>
            </a:r>
          </a:p>
          <a:p>
            <a:pPr marL="0" marR="0" lvl="0" indent="0" algn="l" rtl="0">
              <a:lnSpc>
                <a:spcPct val="90000"/>
              </a:lnSpc>
              <a:spcBef>
                <a:spcPts val="400"/>
              </a:spcBef>
              <a:spcAft>
                <a:spcPts val="0"/>
              </a:spcAft>
              <a:buClr>
                <a:schemeClr val="dk1"/>
              </a:buClr>
              <a:buSzPct val="25000"/>
              <a:buFont typeface="Arial"/>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lnSpc>
                <a:spcPct val="90000"/>
              </a:lnSpc>
              <a:spcBef>
                <a:spcPts val="400"/>
              </a:spcBef>
              <a:spcAft>
                <a:spcPts val="0"/>
              </a:spcAft>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The datasets used in the analyses are public information and can be found in public websites including: </a:t>
            </a:r>
          </a:p>
          <a:p>
            <a:pPr marR="0" lvl="0" indent="-342900" algn="l" rtl="0">
              <a:lnSpc>
                <a:spcPct val="90000"/>
              </a:lnSpc>
              <a:spcBef>
                <a:spcPts val="400"/>
              </a:spcBef>
              <a:spcAft>
                <a:spcPts val="0"/>
              </a:spcAft>
              <a:buClr>
                <a:schemeClr val="dk1"/>
              </a:buClr>
              <a:buSzPct val="25000"/>
              <a:buFont typeface="Arial" panose="020B0604020202020204" pitchFamily="34" charset="0"/>
              <a:buChar char="•"/>
            </a:pPr>
            <a:endParaRPr lang="en-US" sz="2000" b="0" i="0" u="none" strike="noStrike" cap="none" dirty="0">
              <a:solidFill>
                <a:schemeClr val="dk1"/>
              </a:solidFill>
              <a:latin typeface="Helvetica Neue"/>
              <a:ea typeface="Helvetica Neue"/>
              <a:cs typeface="Helvetica Neue"/>
              <a:sym typeface="Helvetica Neue"/>
            </a:endParaRPr>
          </a:p>
          <a:p>
            <a:pPr marL="685800" marR="0" lvl="1" indent="-292100" algn="l" rtl="0">
              <a:lnSpc>
                <a:spcPct val="90000"/>
              </a:lnSpc>
              <a:spcBef>
                <a:spcPts val="320"/>
              </a:spcBef>
              <a:spcAft>
                <a:spcPts val="0"/>
              </a:spcAft>
              <a:buClrTx/>
              <a:buSzPct val="100000"/>
              <a:buFont typeface="Arial" panose="020B0604020202020204" pitchFamily="34" charset="0"/>
              <a:buChar char="•"/>
            </a:pPr>
            <a:r>
              <a:rPr lang="en-US" sz="1600" b="0" i="0" u="none" strike="noStrike" cap="none" dirty="0">
                <a:solidFill>
                  <a:schemeClr val="tx1"/>
                </a:solidFill>
                <a:sym typeface="Helvetica Neue"/>
                <a:hlinkClick r:id="rId3"/>
              </a:rPr>
              <a:t>Kaggle</a:t>
            </a:r>
            <a:r>
              <a:rPr lang="en-US" sz="1600" dirty="0">
                <a:solidFill>
                  <a:schemeClr val="tx1"/>
                </a:solidFill>
                <a:hlinkClick r:id="rId3"/>
              </a:rPr>
              <a:t>: Your Home for Data Science</a:t>
            </a:r>
            <a:r>
              <a:rPr lang="en-US" sz="1600" dirty="0">
                <a:solidFill>
                  <a:schemeClr val="tx1"/>
                </a:solidFill>
              </a:rPr>
              <a:t> (Housing Database)</a:t>
            </a:r>
            <a:endParaRPr lang="en-US" sz="1600" b="0" i="0" u="none" strike="noStrike" cap="none" dirty="0">
              <a:solidFill>
                <a:schemeClr val="tx1"/>
              </a:solidFill>
              <a:sym typeface="Helvetica Neue"/>
            </a:endParaRPr>
          </a:p>
          <a:p>
            <a:pPr marL="685800" marR="0" lvl="1" indent="-292100" algn="l" rtl="0">
              <a:lnSpc>
                <a:spcPct val="90000"/>
              </a:lnSpc>
              <a:spcBef>
                <a:spcPts val="320"/>
              </a:spcBef>
              <a:spcAft>
                <a:spcPts val="0"/>
              </a:spcAft>
              <a:buClrTx/>
              <a:buSzPct val="100000"/>
              <a:buFont typeface="Arial" panose="020B0604020202020204" pitchFamily="34" charset="0"/>
              <a:buChar char="•"/>
            </a:pPr>
            <a:r>
              <a:rPr lang="en-US" sz="1600" dirty="0">
                <a:solidFill>
                  <a:schemeClr val="tx1"/>
                </a:solidFill>
                <a:hlinkClick r:id="rId4"/>
              </a:rPr>
              <a:t>Sample Database: PostgreSQL </a:t>
            </a:r>
            <a:r>
              <a:rPr lang="en-US" sz="1600" dirty="0">
                <a:solidFill>
                  <a:schemeClr val="tx1"/>
                </a:solidFill>
              </a:rPr>
              <a:t>(pagila_mod Database)</a:t>
            </a:r>
            <a:endParaRPr lang="en-US" sz="1600" b="0" i="0" u="none" strike="noStrike" cap="none" dirty="0">
              <a:solidFill>
                <a:schemeClr val="tx1"/>
              </a:solidFill>
              <a:sym typeface="Helvetica Neue"/>
            </a:endParaRPr>
          </a:p>
          <a:p>
            <a:pPr marL="685800" marR="0" lvl="1" indent="-292100" algn="l" rtl="0">
              <a:lnSpc>
                <a:spcPct val="90000"/>
              </a:lnSpc>
              <a:spcBef>
                <a:spcPts val="320"/>
              </a:spcBef>
              <a:spcAft>
                <a:spcPts val="0"/>
              </a:spcAft>
              <a:buClrTx/>
              <a:buSzPct val="100000"/>
              <a:buFont typeface="Arial" panose="020B0604020202020204" pitchFamily="34" charset="0"/>
              <a:buChar char="•"/>
            </a:pPr>
            <a:r>
              <a:rPr lang="en-US" sz="1600" dirty="0">
                <a:solidFill>
                  <a:schemeClr val="tx1"/>
                </a:solidFill>
                <a:hlinkClick r:id="rId5"/>
              </a:rPr>
              <a:t>Northwind</a:t>
            </a:r>
            <a:r>
              <a:rPr lang="en-US" sz="1600" dirty="0">
                <a:solidFill>
                  <a:schemeClr val="tx1"/>
                </a:solidFill>
              </a:rPr>
              <a:t> (Northwind Database)</a:t>
            </a:r>
          </a:p>
          <a:p>
            <a:pPr marL="685800" marR="0" lvl="1" indent="-292100" algn="l" rtl="0">
              <a:lnSpc>
                <a:spcPct val="90000"/>
              </a:lnSpc>
              <a:spcBef>
                <a:spcPts val="320"/>
              </a:spcBef>
              <a:spcAft>
                <a:spcPts val="0"/>
              </a:spcAft>
              <a:buClrTx/>
              <a:buSzPct val="100000"/>
              <a:buFont typeface="Arial" panose="020B0604020202020204" pitchFamily="34" charset="0"/>
              <a:buChar char="•"/>
            </a:pPr>
            <a:r>
              <a:rPr lang="en-US" sz="1600" b="0" i="0" u="none" strike="noStrike" cap="none" dirty="0">
                <a:solidFill>
                  <a:schemeClr val="tx1"/>
                </a:solidFill>
                <a:latin typeface="Helvetica Neue"/>
                <a:ea typeface="Helvetica Neue"/>
                <a:cs typeface="Helvetica Neue"/>
                <a:sym typeface="Helvetica Neue"/>
                <a:hlinkClick r:id="rId6"/>
              </a:rPr>
              <a:t>Github Northwind PostgreSQL code </a:t>
            </a:r>
            <a:r>
              <a:rPr lang="en-US" sz="1600" b="0" i="0" u="none" strike="noStrike" cap="none" dirty="0">
                <a:solidFill>
                  <a:schemeClr val="tx1"/>
                </a:solidFill>
                <a:latin typeface="Helvetica Neue"/>
                <a:ea typeface="Helvetica Neue"/>
                <a:cs typeface="Helvetica Neue"/>
                <a:sym typeface="Helvetica Neue"/>
              </a:rPr>
              <a:t>(Northwind Database)</a:t>
            </a:r>
          </a:p>
          <a:p>
            <a:pPr marL="393700" marR="0" lvl="1" indent="0" algn="l" rtl="0">
              <a:lnSpc>
                <a:spcPct val="90000"/>
              </a:lnSpc>
              <a:spcBef>
                <a:spcPts val="320"/>
              </a:spcBef>
              <a:spcAft>
                <a:spcPts val="0"/>
              </a:spcAft>
              <a:buClr>
                <a:srgbClr val="FF0000"/>
              </a:buClr>
              <a:buSzPct val="100000"/>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lnSpc>
                <a:spcPct val="90000"/>
              </a:lnSpc>
              <a:spcBef>
                <a:spcPts val="400"/>
              </a:spcBef>
              <a:spcAft>
                <a:spcPts val="0"/>
              </a:spcAft>
              <a:buClr>
                <a:schemeClr val="dk1"/>
              </a:buClr>
              <a:buSzPct val="25000"/>
              <a:buFont typeface="Arial"/>
              <a:buNone/>
            </a:pPr>
            <a:r>
              <a:rPr lang="en-US" sz="2000" b="1" i="0" u="none" strike="noStrike" cap="none" dirty="0">
                <a:solidFill>
                  <a:schemeClr val="dk1"/>
                </a:solidFill>
                <a:latin typeface="Helvetica Neue"/>
                <a:ea typeface="Helvetica Neue"/>
                <a:cs typeface="Helvetica Neue"/>
                <a:sym typeface="Helvetica Neue"/>
              </a:rPr>
              <a:t>© Copyright 2015 Cognitir LLC. All Rights Reserved.</a:t>
            </a:r>
          </a:p>
          <a:p>
            <a:pPr marL="742950" marR="0" lvl="1" indent="-285750" algn="l" rtl="0">
              <a:lnSpc>
                <a:spcPct val="90000"/>
              </a:lnSpc>
              <a:spcBef>
                <a:spcPts val="400"/>
              </a:spcBef>
              <a:spcAft>
                <a:spcPts val="0"/>
              </a:spcAft>
              <a:buClr>
                <a:schemeClr val="dk1"/>
              </a:buClr>
              <a:buSzPct val="100000"/>
              <a:buFont typeface="Arial"/>
              <a:buChar char="•"/>
            </a:pPr>
            <a:r>
              <a:rPr lang="en-US" sz="2000" b="0" i="0" u="none" strike="noStrike" cap="none" dirty="0">
                <a:solidFill>
                  <a:schemeClr val="dk1"/>
                </a:solidFill>
                <a:latin typeface="Helvetica Neue"/>
                <a:ea typeface="Helvetica Neue"/>
                <a:cs typeface="Helvetica Neue"/>
                <a:sym typeface="Helvetica Neue"/>
              </a:rPr>
              <a:t>Authors: David Haber, Neal Kumar, David Wanner</a:t>
            </a:r>
          </a:p>
          <a:p>
            <a:pPr marL="742950" marR="0" lvl="1" indent="-285750" algn="l" rtl="0">
              <a:lnSpc>
                <a:spcPct val="90000"/>
              </a:lnSpc>
              <a:spcBef>
                <a:spcPts val="400"/>
              </a:spcBef>
              <a:spcAft>
                <a:spcPts val="0"/>
              </a:spcAft>
              <a:buClr>
                <a:schemeClr val="dk1"/>
              </a:buClr>
              <a:buSzPct val="100000"/>
              <a:buFont typeface="Arial"/>
              <a:buChar char="•"/>
            </a:pPr>
            <a:r>
              <a:rPr lang="en-US" sz="2000" b="0" i="0" u="none" strike="noStrike" cap="none" dirty="0">
                <a:solidFill>
                  <a:schemeClr val="dk1"/>
                </a:solidFill>
                <a:latin typeface="Helvetica Neue"/>
                <a:ea typeface="Helvetica Neue"/>
                <a:cs typeface="Helvetica Neue"/>
                <a:sym typeface="Helvetica Neue"/>
              </a:rPr>
              <a:t>Version: 1.1</a:t>
            </a:r>
          </a:p>
          <a:p>
            <a:pPr marL="742950" marR="0" lvl="1" indent="-285750" algn="l" rtl="0">
              <a:lnSpc>
                <a:spcPct val="90000"/>
              </a:lnSpc>
              <a:spcBef>
                <a:spcPts val="400"/>
              </a:spcBef>
              <a:buClr>
                <a:schemeClr val="dk1"/>
              </a:buClr>
              <a:buSzPct val="100000"/>
              <a:buFont typeface="Arial"/>
              <a:buChar char="•"/>
            </a:pPr>
            <a:r>
              <a:rPr lang="en-US" sz="2000" b="0" i="0" u="none" strike="noStrike" cap="none" dirty="0">
                <a:solidFill>
                  <a:schemeClr val="dk1"/>
                </a:solidFill>
                <a:latin typeface="Helvetica Neue"/>
                <a:ea typeface="Helvetica Neue"/>
                <a:cs typeface="Helvetica Neue"/>
                <a:sym typeface="Helvetica Neue"/>
              </a:rPr>
              <a:t>www.cognitir.com</a:t>
            </a:r>
          </a:p>
        </p:txBody>
      </p:sp>
      <p:sp>
        <p:nvSpPr>
          <p:cNvPr id="115" name="Shape 11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3</a:t>
            </a:fld>
            <a:endParaRPr lang="en-US" sz="1200" b="0" i="0" u="none" strike="noStrike" cap="none"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0668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Loading Data Into PostgreSQL</a:t>
            </a:r>
          </a:p>
        </p:txBody>
      </p:sp>
      <p:sp>
        <p:nvSpPr>
          <p:cNvPr id="300" name="Shape 300"/>
          <p:cNvSpPr txBox="1">
            <a:spLocks noGrp="1"/>
          </p:cNvSpPr>
          <p:nvPr>
            <p:ph type="body" idx="1"/>
          </p:nvPr>
        </p:nvSpPr>
        <p:spPr>
          <a:xfrm>
            <a:off x="457200" y="877301"/>
            <a:ext cx="8229600" cy="5752099"/>
          </a:xfrm>
          <a:prstGeom prst="rect">
            <a:avLst/>
          </a:prstGeom>
          <a:noFill/>
          <a:ln>
            <a:noFill/>
          </a:ln>
        </p:spPr>
        <p:txBody>
          <a:bodyPr lIns="91425" tIns="45700" rIns="91425" bIns="45700" anchor="t" anchorCtr="0">
            <a:normAutofit/>
          </a:bodyPr>
          <a:lstStyle/>
          <a:p>
            <a:pPr indent="-342900">
              <a:spcBef>
                <a:spcPts val="0"/>
              </a:spcBef>
            </a:pPr>
            <a:r>
              <a:rPr lang="en-US" dirty="0"/>
              <a:t>To learn how you would import/export data into pgAdmin – see the </a:t>
            </a:r>
            <a:r>
              <a:rPr lang="en-US" b="1" dirty="0"/>
              <a:t>documentation </a:t>
            </a:r>
            <a:r>
              <a:rPr lang="en-US" dirty="0"/>
              <a:t>below:</a:t>
            </a:r>
          </a:p>
          <a:p>
            <a:pPr lvl="1" indent="-342900">
              <a:spcBef>
                <a:spcPts val="0"/>
              </a:spcBef>
              <a:buFont typeface="Arial"/>
              <a:buChar char="•"/>
            </a:pPr>
            <a:r>
              <a:rPr lang="en-US" b="1" u="sng" dirty="0">
                <a:solidFill>
                  <a:schemeClr val="hlink"/>
                </a:solidFill>
                <a:hlinkClick r:id="rId3"/>
              </a:rPr>
              <a:t>https://www.pgadmin.org/docs/1.22/using.html</a:t>
            </a:r>
            <a:endParaRPr lang="en-US" b="1" u="sng" dirty="0">
              <a:solidFill>
                <a:schemeClr val="hlink"/>
              </a:solidFill>
            </a:endParaRPr>
          </a:p>
          <a:p>
            <a:pPr indent="-342900">
              <a:spcBef>
                <a:spcPts val="0"/>
              </a:spcBef>
            </a:pPr>
            <a:r>
              <a:rPr lang="en-US" dirty="0"/>
              <a:t>Once the data is structured properly, the database is created, and the tables are set up – it is quite </a:t>
            </a:r>
            <a:r>
              <a:rPr lang="en-US" b="1" dirty="0"/>
              <a:t>easy to load data </a:t>
            </a:r>
            <a:r>
              <a:rPr lang="en-US" dirty="0"/>
              <a:t>into the database.</a:t>
            </a:r>
          </a:p>
          <a:p>
            <a:pPr indent="-342900">
              <a:spcBef>
                <a:spcPts val="0"/>
              </a:spcBef>
            </a:pPr>
            <a:r>
              <a:rPr lang="en-US" b="1" i="1" dirty="0"/>
              <a:t>For Mac and Windows </a:t>
            </a:r>
            <a:r>
              <a:rPr lang="en-US" b="1" i="1" dirty="0">
                <a:sym typeface="Wingdings" panose="05000000000000000000" pitchFamily="2" charset="2"/>
              </a:rPr>
              <a:t> pgAdmin 3 because 4 is buggy!</a:t>
            </a:r>
          </a:p>
          <a:p>
            <a:pPr indent="-342900">
              <a:spcBef>
                <a:spcPts val="0"/>
              </a:spcBef>
            </a:pPr>
            <a:endParaRPr lang="en-US" dirty="0"/>
          </a:p>
        </p:txBody>
      </p:sp>
      <p:sp>
        <p:nvSpPr>
          <p:cNvPr id="301" name="Shape 30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30</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05581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Quick Note – pg Admin 3 and 4</a:t>
            </a:r>
          </a:p>
        </p:txBody>
      </p:sp>
      <p:sp>
        <p:nvSpPr>
          <p:cNvPr id="300" name="Shape 300"/>
          <p:cNvSpPr txBox="1">
            <a:spLocks noGrp="1"/>
          </p:cNvSpPr>
          <p:nvPr>
            <p:ph type="body" idx="1"/>
          </p:nvPr>
        </p:nvSpPr>
        <p:spPr>
          <a:xfrm>
            <a:off x="805218" y="877302"/>
            <a:ext cx="7588155" cy="5482556"/>
          </a:xfrm>
          <a:prstGeom prst="rect">
            <a:avLst/>
          </a:prstGeom>
          <a:noFill/>
          <a:ln>
            <a:noFill/>
          </a:ln>
        </p:spPr>
        <p:txBody>
          <a:bodyPr lIns="91425" tIns="45700" rIns="91425" bIns="45700" anchor="t" anchorCtr="0">
            <a:normAutofit fontScale="92500" lnSpcReduction="20000"/>
          </a:bodyPr>
          <a:lstStyle/>
          <a:p>
            <a:pPr indent="-342900">
              <a:spcBef>
                <a:spcPts val="0"/>
              </a:spcBef>
            </a:pPr>
            <a:r>
              <a:rPr lang="en-US" i="1" dirty="0"/>
              <a:t>Our screenshots are actually using the </a:t>
            </a:r>
            <a:r>
              <a:rPr lang="en-US" b="1" i="1" dirty="0"/>
              <a:t>pg Admin 4 GUI</a:t>
            </a:r>
            <a:r>
              <a:rPr lang="en-US" i="1" dirty="0"/>
              <a:t>.</a:t>
            </a:r>
          </a:p>
          <a:p>
            <a:pPr indent="-342900">
              <a:spcBef>
                <a:spcPts val="0"/>
              </a:spcBef>
            </a:pPr>
            <a:r>
              <a:rPr lang="en-US" i="1" dirty="0">
                <a:sym typeface="Wingdings" panose="05000000000000000000" pitchFamily="2" charset="2"/>
              </a:rPr>
              <a:t>This is </a:t>
            </a:r>
            <a:r>
              <a:rPr lang="en-US" i="1" u="sng" dirty="0">
                <a:sym typeface="Wingdings" panose="05000000000000000000" pitchFamily="2" charset="2"/>
              </a:rPr>
              <a:t>on purpose</a:t>
            </a:r>
            <a:r>
              <a:rPr lang="en-US" i="1" dirty="0">
                <a:sym typeface="Wingdings" panose="05000000000000000000" pitchFamily="2" charset="2"/>
              </a:rPr>
              <a:t>! Because we are </a:t>
            </a:r>
            <a:r>
              <a:rPr lang="en-US" b="1" i="1" dirty="0">
                <a:sym typeface="Wingdings" panose="05000000000000000000" pitchFamily="2" charset="2"/>
              </a:rPr>
              <a:t>not </a:t>
            </a:r>
            <a:r>
              <a:rPr lang="en-US" i="1" dirty="0">
                <a:sym typeface="Wingdings" panose="05000000000000000000" pitchFamily="2" charset="2"/>
              </a:rPr>
              <a:t>using the latest pg Admin version in class, but you may be required to use version 4 on the job, so we wanted to expose you to both 3 and 4 in this workshop!</a:t>
            </a:r>
          </a:p>
          <a:p>
            <a:pPr lvl="1" indent="-342900">
              <a:spcBef>
                <a:spcPts val="0"/>
              </a:spcBef>
            </a:pPr>
            <a:r>
              <a:rPr lang="en-US" i="1" dirty="0">
                <a:sym typeface="Wingdings" panose="05000000000000000000" pitchFamily="2" charset="2"/>
              </a:rPr>
              <a:t>Your screenshots will use pg Admin 4 while the in-class instruction will use pg Admin 3. This instructional style is very well-received by attendees as they are exposed to both! </a:t>
            </a:r>
          </a:p>
          <a:p>
            <a:pPr indent="-342900">
              <a:spcBef>
                <a:spcPts val="0"/>
              </a:spcBef>
            </a:pPr>
            <a:r>
              <a:rPr lang="en-US" i="1" dirty="0">
                <a:sym typeface="Wingdings" panose="05000000000000000000" pitchFamily="2" charset="2"/>
              </a:rPr>
              <a:t>Please note: the </a:t>
            </a:r>
            <a:r>
              <a:rPr lang="en-US" b="1" i="1" dirty="0">
                <a:sym typeface="Wingdings" panose="05000000000000000000" pitchFamily="2" charset="2"/>
              </a:rPr>
              <a:t>differences between pg Admin 3 and pg Admin 4 are minor.</a:t>
            </a:r>
            <a:endParaRPr lang="en-US" i="1" dirty="0">
              <a:sym typeface="Wingdings" panose="05000000000000000000" pitchFamily="2" charset="2"/>
            </a:endParaRPr>
          </a:p>
          <a:p>
            <a:pPr indent="-342900">
              <a:spcBef>
                <a:spcPts val="0"/>
              </a:spcBef>
            </a:pPr>
            <a:endParaRPr lang="en-US" dirty="0"/>
          </a:p>
        </p:txBody>
      </p:sp>
      <p:sp>
        <p:nvSpPr>
          <p:cNvPr id="301" name="Shape 30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31</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74008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Cognitir’s Trifecta SQL Query-Building Method™ </a:t>
            </a:r>
          </a:p>
        </p:txBody>
      </p:sp>
      <p:sp>
        <p:nvSpPr>
          <p:cNvPr id="308" name="Shape 308"/>
          <p:cNvSpPr txBox="1">
            <a:spLocks noGrp="1"/>
          </p:cNvSpPr>
          <p:nvPr>
            <p:ph type="body" idx="1"/>
          </p:nvPr>
        </p:nvSpPr>
        <p:spPr>
          <a:xfrm>
            <a:off x="977900" y="877300"/>
            <a:ext cx="7454900" cy="4190000"/>
          </a:xfrm>
          <a:prstGeom prst="rect">
            <a:avLst/>
          </a:prstGeom>
          <a:noFill/>
          <a:ln>
            <a:noFill/>
          </a:ln>
        </p:spPr>
        <p:txBody>
          <a:bodyPr lIns="91425" tIns="45700" rIns="91425" bIns="45700" anchor="t" anchorCtr="0">
            <a:normAutofit lnSpcReduction="10000"/>
          </a:bodyPr>
          <a:lstStyle/>
          <a:p>
            <a:pPr marL="342900" marR="0" lvl="0" indent="-342900" algn="l" rtl="0">
              <a:spcBef>
                <a:spcPts val="0"/>
              </a:spcBef>
              <a:spcAft>
                <a:spcPts val="0"/>
              </a:spcAft>
              <a:buClr>
                <a:schemeClr val="dk1"/>
              </a:buClr>
              <a:buSzPct val="100000"/>
              <a:buFont typeface="Arial"/>
              <a:buChar char="•"/>
            </a:pPr>
            <a:r>
              <a:rPr lang="en-US" b="1" dirty="0">
                <a:solidFill>
                  <a:schemeClr val="tx1"/>
                </a:solidFill>
              </a:rPr>
              <a:t>Step 1:</a:t>
            </a:r>
            <a:r>
              <a:rPr lang="en-US" dirty="0">
                <a:solidFill>
                  <a:schemeClr val="tx1"/>
                </a:solidFill>
              </a:rPr>
              <a:t> </a:t>
            </a:r>
            <a:r>
              <a:rPr lang="en-US" b="1" dirty="0">
                <a:solidFill>
                  <a:schemeClr val="tx1"/>
                </a:solidFill>
              </a:rPr>
              <a:t>SELECT * </a:t>
            </a:r>
            <a:r>
              <a:rPr lang="en-US" dirty="0">
                <a:solidFill>
                  <a:schemeClr val="tx1"/>
                </a:solidFill>
              </a:rPr>
              <a:t>from </a:t>
            </a:r>
            <a:r>
              <a:rPr lang="en-US" b="1" dirty="0">
                <a:solidFill>
                  <a:schemeClr val="tx1"/>
                </a:solidFill>
              </a:rPr>
              <a:t>each table </a:t>
            </a:r>
            <a:r>
              <a:rPr lang="en-US" dirty="0">
                <a:solidFill>
                  <a:schemeClr val="tx1"/>
                </a:solidFill>
              </a:rPr>
              <a:t>and see what all the tables have to offer.</a:t>
            </a:r>
          </a:p>
          <a:p>
            <a:pPr marL="342900" marR="0" lvl="0" indent="-342900" algn="l" rtl="0">
              <a:spcBef>
                <a:spcPts val="0"/>
              </a:spcBef>
              <a:spcAft>
                <a:spcPts val="0"/>
              </a:spcAft>
              <a:buClr>
                <a:schemeClr val="dk1"/>
              </a:buClr>
              <a:buSzPct val="100000"/>
              <a:buFont typeface="Arial"/>
              <a:buChar char="•"/>
            </a:pPr>
            <a:r>
              <a:rPr lang="en-US" b="1" dirty="0">
                <a:solidFill>
                  <a:schemeClr val="tx1"/>
                </a:solidFill>
              </a:rPr>
              <a:t>Step 2: Plan </a:t>
            </a:r>
            <a:r>
              <a:rPr lang="en-US" dirty="0">
                <a:solidFill>
                  <a:schemeClr val="tx1"/>
                </a:solidFill>
              </a:rPr>
              <a:t>in </a:t>
            </a:r>
            <a:r>
              <a:rPr lang="en-US" b="1" dirty="0">
                <a:solidFill>
                  <a:schemeClr val="tx1"/>
                </a:solidFill>
              </a:rPr>
              <a:t>English </a:t>
            </a:r>
            <a:r>
              <a:rPr lang="en-US" dirty="0">
                <a:solidFill>
                  <a:schemeClr val="tx1"/>
                </a:solidFill>
              </a:rPr>
              <a:t>first (SQL Pseudo-Code) – what business question are you trying to answer? Pen and paper exercise.</a:t>
            </a:r>
          </a:p>
          <a:p>
            <a:pPr marL="342900" marR="0" lvl="0" indent="-342900" algn="l" rtl="0">
              <a:spcBef>
                <a:spcPts val="0"/>
              </a:spcBef>
              <a:spcAft>
                <a:spcPts val="0"/>
              </a:spcAft>
              <a:buClr>
                <a:schemeClr val="dk1"/>
              </a:buClr>
              <a:buSzPct val="100000"/>
              <a:buFont typeface="Arial"/>
              <a:buChar char="•"/>
            </a:pPr>
            <a:r>
              <a:rPr lang="en-US" b="1" dirty="0">
                <a:solidFill>
                  <a:schemeClr val="tx1"/>
                </a:solidFill>
              </a:rPr>
              <a:t>Step 3: Translate Pseudo-Code </a:t>
            </a:r>
            <a:r>
              <a:rPr lang="en-US" dirty="0">
                <a:solidFill>
                  <a:schemeClr val="tx1"/>
                </a:solidFill>
              </a:rPr>
              <a:t>to </a:t>
            </a:r>
            <a:r>
              <a:rPr lang="en-US" b="1" dirty="0">
                <a:solidFill>
                  <a:schemeClr val="tx1"/>
                </a:solidFill>
              </a:rPr>
              <a:t>SQL</a:t>
            </a:r>
          </a:p>
          <a:p>
            <a:pPr marL="342900" marR="0" lvl="0" indent="-342900" algn="l" rtl="0">
              <a:spcBef>
                <a:spcPts val="0"/>
              </a:spcBef>
              <a:spcAft>
                <a:spcPts val="0"/>
              </a:spcAft>
              <a:buClr>
                <a:schemeClr val="dk1"/>
              </a:buClr>
              <a:buSzPct val="100000"/>
              <a:buFont typeface="Arial"/>
              <a:buChar char="•"/>
            </a:pPr>
            <a:endParaRPr b="1" dirty="0"/>
          </a:p>
        </p:txBody>
      </p:sp>
      <p:sp>
        <p:nvSpPr>
          <p:cNvPr id="309" name="Shape 30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32</a:t>
            </a:fld>
            <a:endParaRPr lang="en-US" sz="1200" dirty="0">
              <a:solidFill>
                <a:srgbClr val="888888"/>
              </a:solidFill>
              <a:latin typeface="Helvetica Neue"/>
              <a:ea typeface="Helvetica Neue"/>
              <a:cs typeface="Helvetica Neue"/>
              <a:sym typeface="Helvetica Neue"/>
            </a:endParaRPr>
          </a:p>
        </p:txBody>
      </p:sp>
      <p:sp>
        <p:nvSpPr>
          <p:cNvPr id="2" name="Explosion 1 1"/>
          <p:cNvSpPr/>
          <p:nvPr/>
        </p:nvSpPr>
        <p:spPr>
          <a:xfrm>
            <a:off x="977900" y="4851400"/>
            <a:ext cx="7340600" cy="15494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t>COGNITIP: Multiple queries can answer your business questions. Pick the one that is simplest (KISS). Longer, more complex != better query!</a:t>
            </a:r>
          </a:p>
        </p:txBody>
      </p:sp>
    </p:spTree>
    <p:extLst>
      <p:ext uri="{BB962C8B-B14F-4D97-AF65-F5344CB8AC3E}">
        <p14:creationId xmlns:p14="http://schemas.microsoft.com/office/powerpoint/2010/main" val="255256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Cognitir’s Trifecta SQL Query-Building Method™  (cont’d)</a:t>
            </a:r>
          </a:p>
        </p:txBody>
      </p:sp>
      <p:sp>
        <p:nvSpPr>
          <p:cNvPr id="308" name="Shape 308"/>
          <p:cNvSpPr txBox="1">
            <a:spLocks noGrp="1"/>
          </p:cNvSpPr>
          <p:nvPr>
            <p:ph type="body" idx="1"/>
          </p:nvPr>
        </p:nvSpPr>
        <p:spPr>
          <a:xfrm>
            <a:off x="977900" y="877300"/>
            <a:ext cx="7454900" cy="4079551"/>
          </a:xfrm>
          <a:prstGeom prst="rect">
            <a:avLst/>
          </a:prstGeom>
          <a:noFill/>
          <a:ln>
            <a:noFill/>
          </a:ln>
        </p:spPr>
        <p:txBody>
          <a:bodyPr lIns="91425" tIns="45700" rIns="91425" bIns="45700" anchor="t" anchorCtr="0">
            <a:normAutofit fontScale="85000" lnSpcReduction="20000"/>
          </a:bodyPr>
          <a:lstStyle/>
          <a:p>
            <a:pPr marL="342900" marR="0" lvl="0" indent="-342900" algn="l" rtl="0">
              <a:spcBef>
                <a:spcPts val="0"/>
              </a:spcBef>
              <a:spcAft>
                <a:spcPts val="0"/>
              </a:spcAft>
              <a:buClr>
                <a:schemeClr val="dk1"/>
              </a:buClr>
              <a:buSzPct val="100000"/>
              <a:buFont typeface="Arial"/>
              <a:buChar char="•"/>
            </a:pPr>
            <a:r>
              <a:rPr lang="en-US" i="1" dirty="0">
                <a:solidFill>
                  <a:schemeClr val="tx1"/>
                </a:solidFill>
              </a:rPr>
              <a:t>Sample Problem Statement: “I want to know who the top customers are.”</a:t>
            </a:r>
          </a:p>
          <a:p>
            <a:pPr marL="342900" marR="0" lvl="0" indent="-342900" algn="l" rtl="0">
              <a:spcBef>
                <a:spcPts val="0"/>
              </a:spcBef>
              <a:spcAft>
                <a:spcPts val="0"/>
              </a:spcAft>
              <a:buClr>
                <a:schemeClr val="dk1"/>
              </a:buClr>
              <a:buSzPct val="100000"/>
              <a:buFont typeface="Arial"/>
              <a:buChar char="•"/>
            </a:pPr>
            <a:r>
              <a:rPr lang="en-US" b="1" dirty="0">
                <a:solidFill>
                  <a:schemeClr val="tx1"/>
                </a:solidFill>
              </a:rPr>
              <a:t>Step 1:</a:t>
            </a:r>
            <a:r>
              <a:rPr lang="en-US" dirty="0">
                <a:solidFill>
                  <a:schemeClr val="tx1"/>
                </a:solidFill>
              </a:rPr>
              <a:t> </a:t>
            </a:r>
            <a:r>
              <a:rPr lang="en-US" b="1" dirty="0">
                <a:solidFill>
                  <a:schemeClr val="tx1"/>
                </a:solidFill>
              </a:rPr>
              <a:t>SELECT * </a:t>
            </a:r>
            <a:r>
              <a:rPr lang="en-US" dirty="0">
                <a:solidFill>
                  <a:schemeClr val="tx1"/>
                </a:solidFill>
              </a:rPr>
              <a:t>from </a:t>
            </a:r>
            <a:r>
              <a:rPr lang="en-US" b="1" dirty="0">
                <a:solidFill>
                  <a:schemeClr val="tx1"/>
                </a:solidFill>
              </a:rPr>
              <a:t>each table </a:t>
            </a:r>
            <a:r>
              <a:rPr lang="en-US" dirty="0">
                <a:solidFill>
                  <a:schemeClr val="tx1"/>
                </a:solidFill>
              </a:rPr>
              <a:t>and see what all the tables have to offer.</a:t>
            </a:r>
          </a:p>
          <a:p>
            <a:pPr marL="342900" marR="0" lvl="0" indent="-342900" algn="l" rtl="0">
              <a:spcBef>
                <a:spcPts val="0"/>
              </a:spcBef>
              <a:spcAft>
                <a:spcPts val="0"/>
              </a:spcAft>
              <a:buClr>
                <a:schemeClr val="dk1"/>
              </a:buClr>
              <a:buSzPct val="100000"/>
              <a:buFont typeface="Arial"/>
              <a:buChar char="•"/>
            </a:pPr>
            <a:r>
              <a:rPr lang="en-US" b="1" dirty="0">
                <a:solidFill>
                  <a:schemeClr val="tx1"/>
                </a:solidFill>
              </a:rPr>
              <a:t>Step 2: </a:t>
            </a:r>
            <a:r>
              <a:rPr lang="en-US" dirty="0">
                <a:solidFill>
                  <a:schemeClr val="tx1"/>
                </a:solidFill>
              </a:rPr>
              <a:t>List out the potential SQL commands, tables, and columns that you will use.</a:t>
            </a:r>
          </a:p>
          <a:p>
            <a:pPr lvl="1" indent="-342900">
              <a:spcBef>
                <a:spcPts val="0"/>
              </a:spcBef>
            </a:pPr>
            <a:r>
              <a:rPr lang="en-US" dirty="0">
                <a:solidFill>
                  <a:schemeClr val="tx1"/>
                </a:solidFill>
              </a:rPr>
              <a:t>SQL Pseudo Code: </a:t>
            </a:r>
            <a:r>
              <a:rPr lang="en-US" i="1" dirty="0">
                <a:solidFill>
                  <a:schemeClr val="tx1"/>
                </a:solidFill>
              </a:rPr>
              <a:t>SELECT the customers and expenditure columns from the sales table but let’s ORDER the customers by expenditure in ASCENDING order and LIMIT to 20 results.</a:t>
            </a:r>
            <a:r>
              <a:rPr lang="en-US" dirty="0">
                <a:solidFill>
                  <a:schemeClr val="tx1"/>
                </a:solidFill>
              </a:rPr>
              <a:t>  </a:t>
            </a:r>
          </a:p>
          <a:p>
            <a:pPr indent="-342900">
              <a:spcBef>
                <a:spcPts val="0"/>
              </a:spcBef>
            </a:pPr>
            <a:r>
              <a:rPr lang="en-US" b="1" dirty="0">
                <a:solidFill>
                  <a:schemeClr val="tx1"/>
                </a:solidFill>
              </a:rPr>
              <a:t>Step 3: Convert</a:t>
            </a:r>
            <a:r>
              <a:rPr lang="en-US" dirty="0">
                <a:solidFill>
                  <a:schemeClr val="tx1"/>
                </a:solidFill>
              </a:rPr>
              <a:t> to </a:t>
            </a:r>
            <a:r>
              <a:rPr lang="en-US" b="1" dirty="0">
                <a:solidFill>
                  <a:schemeClr val="tx1"/>
                </a:solidFill>
              </a:rPr>
              <a:t>SQL:</a:t>
            </a:r>
          </a:p>
          <a:p>
            <a:pPr lvl="1" indent="-342900">
              <a:spcBef>
                <a:spcPts val="0"/>
              </a:spcBef>
              <a:buFont typeface="Arial"/>
              <a:buChar char="•"/>
            </a:pPr>
            <a:endParaRPr lang="en-US" dirty="0">
              <a:solidFill>
                <a:schemeClr val="tx1"/>
              </a:solidFill>
            </a:endParaRPr>
          </a:p>
          <a:p>
            <a:pPr marL="342900" marR="0" lvl="0" indent="-342900" algn="l" rtl="0">
              <a:spcBef>
                <a:spcPts val="0"/>
              </a:spcBef>
              <a:spcAft>
                <a:spcPts val="0"/>
              </a:spcAft>
              <a:buClr>
                <a:schemeClr val="dk1"/>
              </a:buClr>
              <a:buSzPct val="100000"/>
              <a:buFont typeface="Arial"/>
              <a:buChar char="•"/>
            </a:pPr>
            <a:endParaRPr b="1" dirty="0"/>
          </a:p>
        </p:txBody>
      </p:sp>
      <p:sp>
        <p:nvSpPr>
          <p:cNvPr id="309" name="Shape 30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33</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08234" y="4840739"/>
            <a:ext cx="7591510" cy="1354217"/>
          </a:xfrm>
          <a:prstGeom prst="rect">
            <a:avLst/>
          </a:prstGeom>
          <a:solidFill>
            <a:schemeClr val="bg1">
              <a:lumMod val="85000"/>
            </a:schemeClr>
          </a:solidFill>
        </p:spPr>
        <p:txBody>
          <a:bodyPr wrap="square" lIns="274320" tIns="182880" rIns="274320" bIns="182880" anchor="ctr" anchorCtr="0">
            <a:spAutoFit/>
          </a:bodyPr>
          <a:lstStyle/>
          <a:p>
            <a:r>
              <a:rPr lang="tr-TR" sz="1600" dirty="0">
                <a:latin typeface="Consolas"/>
                <a:cs typeface="Consolas"/>
              </a:rPr>
              <a:t>SELECT </a:t>
            </a:r>
            <a:r>
              <a:rPr lang="en-US" sz="1600" dirty="0">
                <a:latin typeface="Consolas"/>
                <a:cs typeface="Consolas"/>
              </a:rPr>
              <a:t>customers, expenditure</a:t>
            </a:r>
            <a:endParaRPr lang="tr-TR" sz="1600" dirty="0">
              <a:latin typeface="Consolas"/>
              <a:cs typeface="Consolas"/>
            </a:endParaRPr>
          </a:p>
          <a:p>
            <a:r>
              <a:rPr lang="tr-TR" sz="1600" dirty="0">
                <a:latin typeface="Consolas"/>
                <a:cs typeface="Consolas"/>
              </a:rPr>
              <a:t>FROM </a:t>
            </a:r>
            <a:r>
              <a:rPr lang="en-US" sz="1600" dirty="0">
                <a:latin typeface="Consolas"/>
                <a:cs typeface="Consolas"/>
              </a:rPr>
              <a:t>sales</a:t>
            </a:r>
          </a:p>
          <a:p>
            <a:r>
              <a:rPr lang="en-US" sz="1600" dirty="0">
                <a:latin typeface="Consolas"/>
                <a:cs typeface="Consolas"/>
              </a:rPr>
              <a:t>ORDER BY expenditure ASC</a:t>
            </a:r>
          </a:p>
          <a:p>
            <a:r>
              <a:rPr lang="en-US" sz="1600" dirty="0">
                <a:latin typeface="Consolas"/>
                <a:cs typeface="Consolas"/>
              </a:rPr>
              <a:t>LIMIT 20</a:t>
            </a:r>
            <a:r>
              <a:rPr lang="tr-TR" sz="1600" dirty="0">
                <a:latin typeface="Consolas"/>
                <a:cs typeface="Consolas"/>
              </a:rPr>
              <a:t>;</a:t>
            </a:r>
          </a:p>
        </p:txBody>
      </p:sp>
    </p:spTree>
    <p:extLst>
      <p:ext uri="{BB962C8B-B14F-4D97-AF65-F5344CB8AC3E}">
        <p14:creationId xmlns:p14="http://schemas.microsoft.com/office/powerpoint/2010/main" val="2776519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a:t>
            </a:r>
          </a:p>
        </p:txBody>
      </p:sp>
      <p:sp>
        <p:nvSpPr>
          <p:cNvPr id="452" name="Shape 452"/>
          <p:cNvSpPr txBox="1">
            <a:spLocks noGrp="1"/>
          </p:cNvSpPr>
          <p:nvPr>
            <p:ph type="body" idx="1"/>
          </p:nvPr>
        </p:nvSpPr>
        <p:spPr>
          <a:xfrm>
            <a:off x="803564" y="841325"/>
            <a:ext cx="7633854"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dirty="0"/>
              <a:t>Nobody can avoid running into errors when using </a:t>
            </a:r>
            <a:r>
              <a:rPr lang="en-US" sz="2800" b="1" dirty="0"/>
              <a:t>SQL. </a:t>
            </a:r>
          </a:p>
          <a:p>
            <a:pPr marL="342900" marR="0" lvl="0" indent="-342900" algn="l" rtl="0">
              <a:lnSpc>
                <a:spcPct val="100000"/>
              </a:lnSpc>
              <a:spcBef>
                <a:spcPts val="0"/>
              </a:spcBef>
              <a:spcAft>
                <a:spcPts val="0"/>
              </a:spcAft>
              <a:buClr>
                <a:schemeClr val="dk1"/>
              </a:buClr>
              <a:buSzPct val="100000"/>
              <a:buFont typeface="Arial"/>
              <a:buChar char="•"/>
            </a:pPr>
            <a:r>
              <a:rPr lang="en-US" sz="2800" dirty="0"/>
              <a:t>You can save yourself time and expand your skills by learning how to </a:t>
            </a:r>
            <a:r>
              <a:rPr lang="en-US" sz="2800" b="1" dirty="0"/>
              <a:t>debug.</a:t>
            </a:r>
          </a:p>
          <a:p>
            <a:pPr marL="342900" marR="0" lvl="0" indent="-342900" algn="l" rtl="0">
              <a:lnSpc>
                <a:spcPct val="100000"/>
              </a:lnSpc>
              <a:spcBef>
                <a:spcPts val="0"/>
              </a:spcBef>
              <a:spcAft>
                <a:spcPts val="0"/>
              </a:spcAft>
              <a:buClr>
                <a:schemeClr val="dk1"/>
              </a:buClr>
              <a:buSzPct val="100000"/>
              <a:buFont typeface="Arial"/>
              <a:buChar char="•"/>
            </a:pPr>
            <a:r>
              <a:rPr lang="en-US" sz="2800" dirty="0"/>
              <a:t>Debugging is the </a:t>
            </a:r>
            <a:r>
              <a:rPr lang="en-US" sz="2800" b="1" dirty="0"/>
              <a:t>process</a:t>
            </a:r>
            <a:r>
              <a:rPr lang="en-US" sz="2800" dirty="0"/>
              <a:t> of correcting errors, with </a:t>
            </a:r>
            <a:r>
              <a:rPr lang="en-US" sz="2800" b="1" dirty="0"/>
              <a:t>process</a:t>
            </a:r>
            <a:r>
              <a:rPr lang="en-US" sz="2800" dirty="0"/>
              <a:t> being key. </a:t>
            </a:r>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34</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1625999" y="3978354"/>
            <a:ext cx="5715000" cy="2249829"/>
          </a:xfrm>
          <a:prstGeom prst="rect">
            <a:avLst/>
          </a:prstGeom>
        </p:spPr>
      </p:pic>
      <p:sp>
        <p:nvSpPr>
          <p:cNvPr id="3" name="TextBox 2"/>
          <p:cNvSpPr txBox="1"/>
          <p:nvPr/>
        </p:nvSpPr>
        <p:spPr>
          <a:xfrm>
            <a:off x="1190571" y="3786630"/>
            <a:ext cx="6585857" cy="307777"/>
          </a:xfrm>
          <a:prstGeom prst="rect">
            <a:avLst/>
          </a:prstGeom>
          <a:noFill/>
        </p:spPr>
        <p:txBody>
          <a:bodyPr wrap="square" rtlCol="0">
            <a:spAutoFit/>
          </a:bodyPr>
          <a:lstStyle/>
          <a:p>
            <a:r>
              <a:rPr lang="en-US" i="1" dirty="0"/>
              <a:t>Plot taken from Google Ngram: “With computers came the need to debug”</a:t>
            </a:r>
          </a:p>
        </p:txBody>
      </p:sp>
    </p:spTree>
    <p:extLst>
      <p:ext uri="{BB962C8B-B14F-4D97-AF65-F5344CB8AC3E}">
        <p14:creationId xmlns:p14="http://schemas.microsoft.com/office/powerpoint/2010/main" val="502890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45126" y="910691"/>
            <a:ext cx="7523019" cy="5248800"/>
          </a:xfrm>
          <a:prstGeom prst="rect">
            <a:avLst/>
          </a:prstGeom>
          <a:noFill/>
          <a:ln>
            <a:noFill/>
          </a:ln>
        </p:spPr>
        <p:txBody>
          <a:bodyPr lIns="91425" tIns="45700" rIns="91425" bIns="45700" anchor="t" anchorCtr="0">
            <a:normAutofit fontScale="85000" lnSpcReduction="20000"/>
          </a:bodyPr>
          <a:lstStyle/>
          <a:p>
            <a:pPr marL="342900" marR="0" lvl="0" indent="-342900" algn="l" rtl="0">
              <a:lnSpc>
                <a:spcPct val="100000"/>
              </a:lnSpc>
              <a:spcBef>
                <a:spcPts val="0"/>
              </a:spcBef>
              <a:spcAft>
                <a:spcPts val="0"/>
              </a:spcAft>
              <a:buClr>
                <a:schemeClr val="dk1"/>
              </a:buClr>
              <a:buSzPct val="100000"/>
              <a:buFont typeface="Arial"/>
              <a:buChar char="•"/>
            </a:pPr>
            <a:r>
              <a:rPr lang="en-US" b="1" dirty="0"/>
              <a:t>First</a:t>
            </a:r>
            <a:r>
              <a:rPr lang="en-US" dirty="0"/>
              <a:t>: Try to follow guidelines for </a:t>
            </a:r>
            <a:r>
              <a:rPr lang="en-US" b="1" dirty="0"/>
              <a:t>syntax</a:t>
            </a:r>
            <a:r>
              <a:rPr lang="en-US" dirty="0"/>
              <a:t> as best you can. This can make using PostgreSQL much more enjoyable.</a:t>
            </a:r>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r>
              <a:rPr lang="en-US" dirty="0"/>
              <a:t>The following are some reminders/ tips moving forward with </a:t>
            </a:r>
            <a:r>
              <a:rPr lang="en-US" b="1" dirty="0"/>
              <a:t>SQL: </a:t>
            </a:r>
          </a:p>
          <a:p>
            <a:pPr marL="914400" lvl="1" indent="-514350">
              <a:spcBef>
                <a:spcPts val="0"/>
              </a:spcBef>
              <a:buFont typeface="+mj-lt"/>
              <a:buAutoNum type="arabicPeriod"/>
            </a:pPr>
            <a:r>
              <a:rPr lang="en-US" b="1" dirty="0"/>
              <a:t>End</a:t>
            </a:r>
            <a:r>
              <a:rPr lang="en-US" dirty="0"/>
              <a:t> statements with a </a:t>
            </a:r>
            <a:r>
              <a:rPr lang="en-US" b="1" dirty="0"/>
              <a:t>semicolon</a:t>
            </a:r>
            <a:r>
              <a:rPr lang="en-US" dirty="0"/>
              <a:t> (;) </a:t>
            </a:r>
          </a:p>
          <a:p>
            <a:pPr marL="800100" lvl="2" indent="0">
              <a:spcBef>
                <a:spcPts val="0"/>
              </a:spcBef>
              <a:buNone/>
            </a:pPr>
            <a:r>
              <a:rPr lang="en-US" i="1" dirty="0">
                <a:solidFill>
                  <a:schemeClr val="tx1"/>
                </a:solidFill>
              </a:rPr>
              <a:t>a. Not necessary for all RDBMS but good practice.</a:t>
            </a:r>
            <a:endParaRPr lang="en-US" dirty="0"/>
          </a:p>
          <a:p>
            <a:pPr marL="914400" lvl="1" indent="-514350">
              <a:spcBef>
                <a:spcPts val="0"/>
              </a:spcBef>
              <a:buFont typeface="+mj-lt"/>
              <a:buAutoNum type="arabicPeriod"/>
            </a:pPr>
            <a:r>
              <a:rPr lang="en-US" b="1" dirty="0"/>
              <a:t>Check</a:t>
            </a:r>
            <a:r>
              <a:rPr lang="en-US" dirty="0"/>
              <a:t> that you are spelling column names correctly! </a:t>
            </a:r>
          </a:p>
          <a:p>
            <a:pPr marL="914400" lvl="1" indent="-514350">
              <a:spcBef>
                <a:spcPts val="0"/>
              </a:spcBef>
              <a:buFont typeface="+mj-lt"/>
              <a:buAutoNum type="arabicPeriod"/>
            </a:pPr>
            <a:r>
              <a:rPr lang="en-US" b="1" dirty="0"/>
              <a:t>Try to capitalize statements </a:t>
            </a:r>
            <a:r>
              <a:rPr lang="en-US" dirty="0"/>
              <a:t>(SELECT, ORDER BY, etc.) – it helps others help you!</a:t>
            </a:r>
          </a:p>
          <a:p>
            <a:pPr marL="914400" lvl="1" indent="-514350">
              <a:spcBef>
                <a:spcPts val="0"/>
              </a:spcBef>
              <a:buFont typeface="+mj-lt"/>
              <a:buAutoNum type="arabicPeriod"/>
            </a:pPr>
            <a:r>
              <a:rPr lang="en-US" dirty="0">
                <a:solidFill>
                  <a:schemeClr val="tx1"/>
                </a:solidFill>
              </a:rPr>
              <a:t>Try to start a SQL statement on a </a:t>
            </a:r>
            <a:r>
              <a:rPr lang="en-US" b="1" dirty="0">
                <a:solidFill>
                  <a:schemeClr val="tx1"/>
                </a:solidFill>
              </a:rPr>
              <a:t>new line. </a:t>
            </a:r>
          </a:p>
          <a:p>
            <a:pPr marL="914400" lvl="1" indent="-514350">
              <a:spcBef>
                <a:spcPts val="0"/>
              </a:spcBef>
              <a:buFont typeface="+mj-lt"/>
              <a:buAutoNum type="arabicPeriod"/>
            </a:pPr>
            <a:r>
              <a:rPr lang="en-US" dirty="0">
                <a:solidFill>
                  <a:schemeClr val="tx1"/>
                </a:solidFill>
              </a:rPr>
              <a:t>Beware that certain functions </a:t>
            </a:r>
            <a:r>
              <a:rPr lang="en-US" b="1" dirty="0">
                <a:solidFill>
                  <a:schemeClr val="tx1"/>
                </a:solidFill>
              </a:rPr>
              <a:t>do not transfer</a:t>
            </a:r>
            <a:r>
              <a:rPr lang="en-US" dirty="0">
                <a:solidFill>
                  <a:schemeClr val="tx1"/>
                </a:solidFill>
              </a:rPr>
              <a:t> across RDBMS’ – some are DBMS specific!</a:t>
            </a:r>
          </a:p>
          <a:p>
            <a:pPr marL="914400" lvl="1" indent="-514350">
              <a:spcBef>
                <a:spcPts val="0"/>
              </a:spcBef>
              <a:buFont typeface="+mj-lt"/>
              <a:buAutoNum type="arabicPeriod"/>
            </a:pPr>
            <a:r>
              <a:rPr lang="en-US" dirty="0">
                <a:solidFill>
                  <a:schemeClr val="tx1"/>
                </a:solidFill>
              </a:rPr>
              <a:t>If you cannot find your mistake, try reading your query </a:t>
            </a:r>
            <a:r>
              <a:rPr lang="en-US" b="1" dirty="0">
                <a:solidFill>
                  <a:schemeClr val="tx1"/>
                </a:solidFill>
              </a:rPr>
              <a:t>backwards</a:t>
            </a:r>
            <a:r>
              <a:rPr lang="en-US" dirty="0">
                <a:solidFill>
                  <a:schemeClr val="tx1"/>
                </a:solidFill>
              </a:rPr>
              <a:t> (back to front).</a:t>
            </a:r>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35</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80176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58982" y="841325"/>
            <a:ext cx="7620000"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t>But, </a:t>
            </a:r>
            <a:r>
              <a:rPr lang="en-US" b="1" dirty="0"/>
              <a:t>errors</a:t>
            </a:r>
            <a:r>
              <a:rPr lang="en-US" dirty="0"/>
              <a:t> will still arise – this is okay!</a:t>
            </a:r>
            <a:endParaRPr lang="en-US" b="1" dirty="0"/>
          </a:p>
          <a:p>
            <a:pPr marL="342900" marR="0" lvl="0" indent="-342900" algn="l" rtl="0">
              <a:lnSpc>
                <a:spcPct val="100000"/>
              </a:lnSpc>
              <a:spcBef>
                <a:spcPts val="0"/>
              </a:spcBef>
              <a:spcAft>
                <a:spcPts val="0"/>
              </a:spcAft>
              <a:buClr>
                <a:schemeClr val="dk1"/>
              </a:buClr>
              <a:buSzPct val="100000"/>
              <a:buFont typeface="Arial"/>
              <a:buChar char="•"/>
            </a:pPr>
            <a:r>
              <a:rPr lang="en-US" dirty="0"/>
              <a:t>pgAdmin 3 is great at catching errors &amp; provides a lot of </a:t>
            </a:r>
            <a:r>
              <a:rPr lang="en-US" b="1" dirty="0"/>
              <a:t>helpful information</a:t>
            </a:r>
            <a:r>
              <a:rPr lang="en-US" dirty="0"/>
              <a:t>: </a:t>
            </a:r>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36</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2134307" y="3060699"/>
            <a:ext cx="4875385" cy="3295651"/>
          </a:xfrm>
          <a:prstGeom prst="rect">
            <a:avLst/>
          </a:prstGeom>
        </p:spPr>
      </p:pic>
    </p:spTree>
    <p:extLst>
      <p:ext uri="{BB962C8B-B14F-4D97-AF65-F5344CB8AC3E}">
        <p14:creationId xmlns:p14="http://schemas.microsoft.com/office/powerpoint/2010/main" val="1738350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03564" y="841325"/>
            <a:ext cx="7564581"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t>Other </a:t>
            </a:r>
            <a:r>
              <a:rPr lang="en-US" b="1" dirty="0"/>
              <a:t>errors</a:t>
            </a:r>
            <a:r>
              <a:rPr lang="en-US" dirty="0"/>
              <a:t> will be less clear: Enter </a:t>
            </a:r>
            <a:r>
              <a:rPr lang="en-US" b="1" dirty="0"/>
              <a:t>PostgreSQL Documentation</a:t>
            </a: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b="1" dirty="0"/>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37</a:t>
            </a:fld>
            <a:endParaRPr lang="en-US" sz="1200" dirty="0">
              <a:solidFill>
                <a:srgbClr val="888888"/>
              </a:solidFill>
              <a:latin typeface="Helvetica Neue"/>
              <a:ea typeface="Helvetica Neue"/>
              <a:cs typeface="Helvetica Neue"/>
              <a:sym typeface="Helvetica Neue"/>
            </a:endParaRPr>
          </a:p>
        </p:txBody>
      </p:sp>
      <p:sp>
        <p:nvSpPr>
          <p:cNvPr id="4" name="Rectangle 3"/>
          <p:cNvSpPr/>
          <p:nvPr/>
        </p:nvSpPr>
        <p:spPr>
          <a:xfrm>
            <a:off x="1317171" y="5274248"/>
            <a:ext cx="5452329" cy="307777"/>
          </a:xfrm>
          <a:prstGeom prst="rect">
            <a:avLst/>
          </a:prstGeom>
        </p:spPr>
        <p:txBody>
          <a:bodyPr wrap="square">
            <a:spAutoFit/>
          </a:bodyPr>
          <a:lstStyle/>
          <a:p>
            <a:pPr algn="ctr"/>
            <a:r>
              <a:rPr lang="en-US" dirty="0">
                <a:hlinkClick r:id="rId3"/>
              </a:rPr>
              <a:t>https://www.postgresql.org/docs/9.1/static/datatype-money.html</a:t>
            </a:r>
            <a:endParaRPr lang="en-US" dirty="0"/>
          </a:p>
        </p:txBody>
      </p:sp>
      <p:pic>
        <p:nvPicPr>
          <p:cNvPr id="5" name="Picture 4"/>
          <p:cNvPicPr>
            <a:picLocks noChangeAspect="1"/>
          </p:cNvPicPr>
          <p:nvPr/>
        </p:nvPicPr>
        <p:blipFill>
          <a:blip r:embed="rId4"/>
          <a:stretch>
            <a:fillRect/>
          </a:stretch>
        </p:blipFill>
        <p:spPr>
          <a:xfrm>
            <a:off x="957943" y="1984851"/>
            <a:ext cx="6183086" cy="3172512"/>
          </a:xfrm>
          <a:prstGeom prst="rect">
            <a:avLst/>
          </a:prstGeom>
        </p:spPr>
      </p:pic>
    </p:spTree>
    <p:extLst>
      <p:ext uri="{BB962C8B-B14F-4D97-AF65-F5344CB8AC3E}">
        <p14:creationId xmlns:p14="http://schemas.microsoft.com/office/powerpoint/2010/main" val="1228396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86690" y="841325"/>
            <a:ext cx="7509165"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t>That wasn’t the most helpful this time, what about </a:t>
            </a:r>
            <a:r>
              <a:rPr lang="en-US" b="1" dirty="0">
                <a:hlinkClick r:id="rId3"/>
              </a:rPr>
              <a:t>stackoverflow.com</a:t>
            </a:r>
            <a:r>
              <a:rPr lang="en-US" dirty="0"/>
              <a:t>?</a:t>
            </a:r>
            <a:r>
              <a:rPr lang="en-US" b="1" dirty="0"/>
              <a:t> </a:t>
            </a: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b="1" dirty="0"/>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38</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4"/>
          <a:stretch>
            <a:fillRect/>
          </a:stretch>
        </p:blipFill>
        <p:spPr>
          <a:xfrm>
            <a:off x="1674986" y="1903224"/>
            <a:ext cx="5291872" cy="2255988"/>
          </a:xfrm>
          <a:prstGeom prst="rect">
            <a:avLst/>
          </a:prstGeom>
          <a:ln>
            <a:solidFill>
              <a:srgbClr val="C00000"/>
            </a:solidFill>
          </a:ln>
        </p:spPr>
      </p:pic>
      <p:pic>
        <p:nvPicPr>
          <p:cNvPr id="3" name="Picture 2"/>
          <p:cNvPicPr>
            <a:picLocks noChangeAspect="1"/>
          </p:cNvPicPr>
          <p:nvPr/>
        </p:nvPicPr>
        <p:blipFill>
          <a:blip r:embed="rId5"/>
          <a:stretch>
            <a:fillRect/>
          </a:stretch>
        </p:blipFill>
        <p:spPr>
          <a:xfrm>
            <a:off x="1923644" y="4356071"/>
            <a:ext cx="4794555" cy="1930913"/>
          </a:xfrm>
          <a:prstGeom prst="rect">
            <a:avLst/>
          </a:prstGeom>
          <a:ln>
            <a:solidFill>
              <a:srgbClr val="C00000"/>
            </a:solidFill>
          </a:ln>
        </p:spPr>
      </p:pic>
    </p:spTree>
    <p:extLst>
      <p:ext uri="{BB962C8B-B14F-4D97-AF65-F5344CB8AC3E}">
        <p14:creationId xmlns:p14="http://schemas.microsoft.com/office/powerpoint/2010/main" val="2810163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31272" y="841325"/>
            <a:ext cx="7767027"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1" dirty="0"/>
              <a:t>Documentation </a:t>
            </a:r>
            <a:r>
              <a:rPr lang="en-US" sz="2800" dirty="0"/>
              <a:t>showed that “money” and “numeric” type could be converted. </a:t>
            </a:r>
          </a:p>
          <a:p>
            <a:pPr marL="342900" marR="0" lvl="0" indent="-342900" algn="l" rtl="0">
              <a:lnSpc>
                <a:spcPct val="100000"/>
              </a:lnSpc>
              <a:spcBef>
                <a:spcPts val="0"/>
              </a:spcBef>
              <a:spcAft>
                <a:spcPts val="0"/>
              </a:spcAft>
              <a:buClr>
                <a:schemeClr val="dk1"/>
              </a:buClr>
              <a:buSzPct val="100000"/>
              <a:buFont typeface="Arial"/>
              <a:buChar char="•"/>
            </a:pPr>
            <a:r>
              <a:rPr lang="en-US" sz="2800" b="1" dirty="0"/>
              <a:t>Stack</a:t>
            </a:r>
            <a:r>
              <a:rPr lang="en-US" sz="2800" dirty="0"/>
              <a:t> showed us a similar error and a solution. </a:t>
            </a:r>
            <a:endParaRPr lang="en-US" sz="2800"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b="1" dirty="0"/>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39</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1133475" y="2910268"/>
            <a:ext cx="6877050" cy="3257550"/>
          </a:xfrm>
          <a:prstGeom prst="rect">
            <a:avLst/>
          </a:prstGeom>
        </p:spPr>
      </p:pic>
    </p:spTree>
    <p:extLst>
      <p:ext uri="{BB962C8B-B14F-4D97-AF65-F5344CB8AC3E}">
        <p14:creationId xmlns:p14="http://schemas.microsoft.com/office/powerpoint/2010/main" val="3305256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This Course</a:t>
            </a:r>
          </a:p>
        </p:txBody>
      </p:sp>
      <p:sp>
        <p:nvSpPr>
          <p:cNvPr id="122" name="Shape 122"/>
          <p:cNvSpPr txBox="1">
            <a:spLocks noGrp="1"/>
          </p:cNvSpPr>
          <p:nvPr>
            <p:ph type="body" idx="1"/>
          </p:nvPr>
        </p:nvSpPr>
        <p:spPr>
          <a:xfrm>
            <a:off x="775854" y="877300"/>
            <a:ext cx="7744691" cy="524886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500" b="1" i="0" u="none" strike="noStrike" cap="none" dirty="0">
                <a:solidFill>
                  <a:schemeClr val="tx1"/>
                </a:solidFill>
                <a:latin typeface="Helvetica Neue"/>
                <a:ea typeface="Helvetica Neue"/>
                <a:cs typeface="Helvetica Neue"/>
                <a:sym typeface="Helvetica Neue"/>
              </a:rPr>
              <a:t>Designed for a range of business and nonbusiness professionals:</a:t>
            </a:r>
          </a:p>
          <a:p>
            <a:pPr marL="0" marR="0" lvl="0" indent="0" algn="l" rtl="0">
              <a:lnSpc>
                <a:spcPct val="90000"/>
              </a:lnSpc>
              <a:spcBef>
                <a:spcPts val="500"/>
              </a:spcBef>
              <a:spcAft>
                <a:spcPts val="0"/>
              </a:spcAft>
              <a:buClr>
                <a:schemeClr val="dk1"/>
              </a:buClr>
              <a:buSzPct val="25000"/>
              <a:buFont typeface="Arial"/>
              <a:buNone/>
            </a:pPr>
            <a:r>
              <a:rPr lang="en-US" sz="2500" b="0" i="0" u="none" strike="noStrike" cap="none" dirty="0">
                <a:solidFill>
                  <a:schemeClr val="tx1"/>
                </a:solidFill>
                <a:latin typeface="Helvetica Neue"/>
                <a:ea typeface="Helvetica Neue"/>
                <a:cs typeface="Helvetica Neue"/>
                <a:sym typeface="Helvetica Neue"/>
              </a:rPr>
              <a:t>Cognitir provides a balanced framework of technical skills and business problem solving to enhance decision making.</a:t>
            </a:r>
          </a:p>
          <a:p>
            <a:pPr marL="342900" marR="0" lvl="0" indent="-342900" algn="l" rtl="0">
              <a:lnSpc>
                <a:spcPct val="90000"/>
              </a:lnSpc>
              <a:spcBef>
                <a:spcPts val="500"/>
              </a:spcBef>
              <a:spcAft>
                <a:spcPts val="0"/>
              </a:spcAft>
              <a:buClr>
                <a:schemeClr val="dk1"/>
              </a:buClr>
              <a:buSzPct val="100000"/>
              <a:buFont typeface="Arial"/>
              <a:buNone/>
            </a:pPr>
            <a:endParaRPr sz="2500" b="1" i="0" u="none" strike="noStrike" cap="none" dirty="0">
              <a:solidFill>
                <a:schemeClr val="tx1"/>
              </a:solidFill>
              <a:latin typeface="Helvetica Neue"/>
              <a:ea typeface="Helvetica Neue"/>
              <a:cs typeface="Helvetica Neue"/>
              <a:sym typeface="Helvetica Neue"/>
            </a:endParaRPr>
          </a:p>
          <a:p>
            <a:pPr marL="0" marR="0" lvl="0" indent="0" algn="l" rtl="0">
              <a:lnSpc>
                <a:spcPct val="90000"/>
              </a:lnSpc>
              <a:spcBef>
                <a:spcPts val="500"/>
              </a:spcBef>
              <a:spcAft>
                <a:spcPts val="0"/>
              </a:spcAft>
              <a:buClr>
                <a:schemeClr val="dk1"/>
              </a:buClr>
              <a:buSzPct val="25000"/>
              <a:buFont typeface="Arial"/>
              <a:buNone/>
            </a:pPr>
            <a:r>
              <a:rPr lang="en-US" sz="2500" b="1" i="0" u="none" strike="noStrike" cap="none" dirty="0">
                <a:solidFill>
                  <a:schemeClr val="tx1"/>
                </a:solidFill>
                <a:latin typeface="Helvetica Neue"/>
                <a:ea typeface="Helvetica Neue"/>
                <a:cs typeface="Helvetica Neue"/>
                <a:sym typeface="Helvetica Neue"/>
              </a:rPr>
              <a:t>Course Goals:</a:t>
            </a:r>
          </a:p>
          <a:p>
            <a:pPr marL="0" marR="0" lvl="0" indent="0" algn="l" rtl="0">
              <a:lnSpc>
                <a:spcPct val="90000"/>
              </a:lnSpc>
              <a:spcBef>
                <a:spcPts val="500"/>
              </a:spcBef>
              <a:spcAft>
                <a:spcPts val="0"/>
              </a:spcAft>
              <a:buClr>
                <a:schemeClr val="dk1"/>
              </a:buClr>
              <a:buSzPct val="25000"/>
              <a:buFont typeface="Arial"/>
              <a:buNone/>
            </a:pPr>
            <a:r>
              <a:rPr lang="en-US" sz="2500" b="0" i="0" u="none" strike="noStrike" cap="none" dirty="0">
                <a:solidFill>
                  <a:schemeClr val="tx1"/>
                </a:solidFill>
                <a:latin typeface="Helvetica Neue"/>
                <a:ea typeface="Helvetica Neue"/>
                <a:cs typeface="Helvetica Neue"/>
                <a:sym typeface="Helvetica Neue"/>
              </a:rPr>
              <a:t>- Overview of different database technologies</a:t>
            </a:r>
          </a:p>
          <a:p>
            <a:pPr marL="0" marR="0" lvl="0" indent="0" algn="l" rtl="0">
              <a:lnSpc>
                <a:spcPct val="90000"/>
              </a:lnSpc>
              <a:spcBef>
                <a:spcPts val="500"/>
              </a:spcBef>
              <a:spcAft>
                <a:spcPts val="0"/>
              </a:spcAft>
              <a:buClr>
                <a:srgbClr val="FF0000"/>
              </a:buClr>
              <a:buSzPct val="100000"/>
              <a:buNone/>
            </a:pPr>
            <a:r>
              <a:rPr lang="en-US" sz="2500" b="0" i="0" u="none" strike="noStrike" cap="none" dirty="0">
                <a:solidFill>
                  <a:schemeClr val="tx1"/>
                </a:solidFill>
                <a:latin typeface="Helvetica Neue"/>
                <a:ea typeface="Helvetica Neue"/>
                <a:cs typeface="Helvetica Neue"/>
                <a:sym typeface="Helvetica Neue"/>
              </a:rPr>
              <a:t>- Experience working with relational databases</a:t>
            </a:r>
          </a:p>
          <a:p>
            <a:pPr marL="234950" marR="0" lvl="0" indent="-234950" algn="l" rtl="0">
              <a:lnSpc>
                <a:spcPct val="90000"/>
              </a:lnSpc>
              <a:spcBef>
                <a:spcPts val="500"/>
              </a:spcBef>
              <a:spcAft>
                <a:spcPts val="0"/>
              </a:spcAft>
              <a:buClr>
                <a:srgbClr val="FF0000"/>
              </a:buClr>
              <a:buSzPct val="100000"/>
              <a:buNone/>
            </a:pPr>
            <a:r>
              <a:rPr lang="en-US" sz="2500" b="0" i="0" u="none" strike="noStrike" cap="none" dirty="0">
                <a:solidFill>
                  <a:schemeClr val="tx1"/>
                </a:solidFill>
                <a:latin typeface="Helvetica Neue"/>
                <a:ea typeface="Helvetica Neue"/>
                <a:cs typeface="Helvetica Neue"/>
                <a:sym typeface="Helvetica Neue"/>
              </a:rPr>
              <a:t>- Introduction to </a:t>
            </a:r>
            <a:r>
              <a:rPr lang="en-US" sz="2500" dirty="0">
                <a:solidFill>
                  <a:schemeClr val="tx1"/>
                </a:solidFill>
              </a:rPr>
              <a:t>structured query language (SQL) </a:t>
            </a:r>
            <a:r>
              <a:rPr lang="en-US" sz="2500" b="0" i="0" u="none" strike="noStrike" cap="none" dirty="0">
                <a:solidFill>
                  <a:schemeClr val="tx1"/>
                </a:solidFill>
                <a:latin typeface="Helvetica Neue"/>
                <a:ea typeface="Helvetica Neue"/>
                <a:cs typeface="Helvetica Neue"/>
                <a:sym typeface="Helvetica Neue"/>
              </a:rPr>
              <a:t>and how to use it to access and utilize complex data to answer key business and strategic questions</a:t>
            </a:r>
            <a:endParaRPr lang="en-US" sz="2500" b="0" i="0" u="none" strike="noStrike" cap="none" dirty="0">
              <a:solidFill>
                <a:schemeClr val="tx1"/>
              </a:solidFill>
              <a:sym typeface="Helvetica Neue"/>
            </a:endParaRPr>
          </a:p>
        </p:txBody>
      </p:sp>
      <p:sp>
        <p:nvSpPr>
          <p:cNvPr id="123" name="Shape 12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4</a:t>
            </a:fld>
            <a:endParaRPr lang="en-US" sz="1200" b="0" i="0" u="none" strike="noStrike" cap="none" dirty="0">
              <a:solidFill>
                <a:srgbClr val="888888"/>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60571" y="841325"/>
            <a:ext cx="7495152" cy="5248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100000"/>
              <a:buNone/>
            </a:pPr>
            <a:r>
              <a:rPr lang="en-US" b="1" u="sng" dirty="0"/>
              <a:t>Cognitir Debugging Steps:</a:t>
            </a:r>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r>
              <a:rPr lang="en-US" dirty="0"/>
              <a:t>Is your </a:t>
            </a:r>
            <a:r>
              <a:rPr lang="en-US" b="1" dirty="0"/>
              <a:t>syntax </a:t>
            </a:r>
            <a:r>
              <a:rPr lang="en-US" dirty="0"/>
              <a:t>an issue? </a:t>
            </a:r>
          </a:p>
          <a:p>
            <a:pPr marL="914400" lvl="1" indent="-514350">
              <a:spcBef>
                <a:spcPts val="0"/>
              </a:spcBef>
              <a:buFont typeface="+mj-lt"/>
              <a:buAutoNum type="arabicPeriod"/>
            </a:pPr>
            <a:endParaRPr lang="en-US" dirty="0"/>
          </a:p>
          <a:p>
            <a:pPr marL="914400" lvl="1" indent="-514350">
              <a:spcBef>
                <a:spcPts val="0"/>
              </a:spcBef>
              <a:buFont typeface="+mj-lt"/>
              <a:buAutoNum type="arabicPeriod"/>
            </a:pPr>
            <a:r>
              <a:rPr lang="en-US" dirty="0"/>
              <a:t>Can pgAdmin 3 provide </a:t>
            </a:r>
            <a:r>
              <a:rPr lang="en-US" b="1" dirty="0"/>
              <a:t>helpful error messages? </a:t>
            </a:r>
          </a:p>
          <a:p>
            <a:pPr marL="914400" lvl="1" indent="-514350">
              <a:spcBef>
                <a:spcPts val="0"/>
              </a:spcBef>
              <a:buFont typeface="+mj-lt"/>
              <a:buAutoNum type="arabicPeriod"/>
            </a:pPr>
            <a:endParaRPr lang="en-US" b="1" dirty="0"/>
          </a:p>
          <a:p>
            <a:pPr marL="914400" lvl="1" indent="-514350">
              <a:spcBef>
                <a:spcPts val="0"/>
              </a:spcBef>
              <a:buFont typeface="+mj-lt"/>
              <a:buAutoNum type="arabicPeriod"/>
            </a:pPr>
            <a:r>
              <a:rPr lang="en-US" dirty="0"/>
              <a:t>Does the </a:t>
            </a:r>
            <a:r>
              <a:rPr lang="en-US" b="1" dirty="0"/>
              <a:t>documentation</a:t>
            </a:r>
            <a:r>
              <a:rPr lang="en-US" dirty="0"/>
              <a:t> online help? </a:t>
            </a:r>
          </a:p>
          <a:p>
            <a:pPr marL="914400" lvl="1" indent="-514350">
              <a:spcBef>
                <a:spcPts val="0"/>
              </a:spcBef>
              <a:buFont typeface="+mj-lt"/>
              <a:buAutoNum type="arabicPeriod"/>
            </a:pPr>
            <a:endParaRPr lang="en-US" dirty="0"/>
          </a:p>
          <a:p>
            <a:pPr marL="914400" lvl="1" indent="-514350">
              <a:spcBef>
                <a:spcPts val="0"/>
              </a:spcBef>
              <a:buFont typeface="+mj-lt"/>
              <a:buAutoNum type="arabicPeriod"/>
            </a:pPr>
            <a:r>
              <a:rPr lang="en-US" dirty="0"/>
              <a:t>Has somebody had a </a:t>
            </a:r>
            <a:r>
              <a:rPr lang="en-US" b="1" dirty="0"/>
              <a:t>similar </a:t>
            </a:r>
            <a:r>
              <a:rPr lang="en-US" dirty="0"/>
              <a:t>error at </a:t>
            </a:r>
            <a:r>
              <a:rPr lang="en-US" b="1" dirty="0"/>
              <a:t>stackoverflow?</a:t>
            </a: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b="1" dirty="0"/>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40</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57393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Query Tips</a:t>
            </a:r>
          </a:p>
        </p:txBody>
      </p:sp>
      <p:sp>
        <p:nvSpPr>
          <p:cNvPr id="590" name="Shape 590"/>
          <p:cNvSpPr txBox="1">
            <a:spLocks noGrp="1"/>
          </p:cNvSpPr>
          <p:nvPr>
            <p:ph type="body" idx="1"/>
          </p:nvPr>
        </p:nvSpPr>
        <p:spPr>
          <a:xfrm>
            <a:off x="838199" y="795232"/>
            <a:ext cx="7569201" cy="5749800"/>
          </a:xfrm>
          <a:prstGeom prst="rect">
            <a:avLst/>
          </a:prstGeom>
          <a:noFill/>
          <a:ln>
            <a:noFill/>
          </a:ln>
        </p:spPr>
        <p:txBody>
          <a:bodyPr lIns="91425" tIns="45700" rIns="91425" bIns="45700" anchor="t" anchorCtr="0">
            <a:normAutofit lnSpcReduction="10000"/>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Include the </a:t>
            </a:r>
            <a:r>
              <a:rPr lang="en-US" b="1" dirty="0">
                <a:solidFill>
                  <a:schemeClr val="tx1"/>
                </a:solidFill>
              </a:rPr>
              <a:t>full names of databases </a:t>
            </a:r>
            <a:r>
              <a:rPr lang="en-US" dirty="0">
                <a:solidFill>
                  <a:schemeClr val="tx1"/>
                </a:solidFill>
              </a:rPr>
              <a:t>and tables as opposed to shortened versions. </a:t>
            </a:r>
          </a:p>
          <a:p>
            <a:pPr lvl="1" indent="-342900">
              <a:spcBef>
                <a:spcPts val="0"/>
              </a:spcBef>
              <a:buFont typeface="Arial"/>
              <a:buChar char="•"/>
            </a:pPr>
            <a:r>
              <a:rPr lang="en-US" i="1" dirty="0">
                <a:solidFill>
                  <a:schemeClr val="tx1"/>
                </a:solidFill>
              </a:rPr>
              <a:t>E.g., schema_name.table_name.column</a:t>
            </a:r>
          </a:p>
          <a:p>
            <a:pPr indent="-342900">
              <a:spcBef>
                <a:spcPts val="0"/>
              </a:spcBef>
            </a:pPr>
            <a:r>
              <a:rPr lang="en-US" dirty="0">
                <a:solidFill>
                  <a:schemeClr val="tx1"/>
                </a:solidFill>
              </a:rPr>
              <a:t>Look for </a:t>
            </a:r>
            <a:r>
              <a:rPr lang="en-US" b="1" dirty="0">
                <a:solidFill>
                  <a:schemeClr val="tx1"/>
                </a:solidFill>
              </a:rPr>
              <a:t>simpler solutions</a:t>
            </a:r>
          </a:p>
          <a:p>
            <a:pPr indent="-342900">
              <a:spcBef>
                <a:spcPts val="0"/>
              </a:spcBef>
            </a:pPr>
            <a:r>
              <a:rPr lang="en-US" dirty="0">
                <a:solidFill>
                  <a:schemeClr val="tx1"/>
                </a:solidFill>
              </a:rPr>
              <a:t>Keep a </a:t>
            </a:r>
            <a:r>
              <a:rPr lang="en-US" b="1" dirty="0">
                <a:solidFill>
                  <a:schemeClr val="tx1"/>
                </a:solidFill>
              </a:rPr>
              <a:t>running journal of errors </a:t>
            </a:r>
            <a:r>
              <a:rPr lang="en-US" dirty="0">
                <a:solidFill>
                  <a:schemeClr val="tx1"/>
                </a:solidFill>
              </a:rPr>
              <a:t>that you encounter</a:t>
            </a:r>
          </a:p>
          <a:p>
            <a:pPr indent="-342900">
              <a:spcBef>
                <a:spcPts val="0"/>
              </a:spcBef>
            </a:pPr>
            <a:r>
              <a:rPr lang="en-US" dirty="0">
                <a:solidFill>
                  <a:schemeClr val="tx1"/>
                </a:solidFill>
              </a:rPr>
              <a:t>Make sure your </a:t>
            </a:r>
            <a:r>
              <a:rPr lang="en-US" b="1" dirty="0">
                <a:solidFill>
                  <a:schemeClr val="tx1"/>
                </a:solidFill>
              </a:rPr>
              <a:t>query tool is for the right database</a:t>
            </a:r>
            <a:r>
              <a:rPr lang="en-US" dirty="0">
                <a:solidFill>
                  <a:schemeClr val="tx1"/>
                </a:solidFill>
              </a:rPr>
              <a:t>! </a:t>
            </a:r>
          </a:p>
          <a:p>
            <a:pPr indent="-342900">
              <a:spcBef>
                <a:spcPts val="0"/>
              </a:spcBef>
            </a:pPr>
            <a:r>
              <a:rPr lang="en-US" dirty="0">
                <a:solidFill>
                  <a:schemeClr val="tx1"/>
                </a:solidFill>
              </a:rPr>
              <a:t>Sometimes pgAdmin </a:t>
            </a:r>
            <a:r>
              <a:rPr lang="en-US" b="1" dirty="0">
                <a:solidFill>
                  <a:schemeClr val="tx1"/>
                </a:solidFill>
              </a:rPr>
              <a:t>does not work </a:t>
            </a:r>
            <a:r>
              <a:rPr lang="en-US" dirty="0">
                <a:solidFill>
                  <a:schemeClr val="tx1"/>
                </a:solidFill>
              </a:rPr>
              <a:t>and/or </a:t>
            </a:r>
            <a:r>
              <a:rPr lang="en-US" b="1" dirty="0">
                <a:solidFill>
                  <a:schemeClr val="tx1"/>
                </a:solidFill>
              </a:rPr>
              <a:t>querying freezes</a:t>
            </a:r>
            <a:r>
              <a:rPr lang="en-US" dirty="0">
                <a:solidFill>
                  <a:schemeClr val="tx1"/>
                </a:solidFill>
              </a:rPr>
              <a:t>. If this happens, just restart pgAdmin.</a:t>
            </a:r>
            <a:endParaRPr dirty="0">
              <a:solidFill>
                <a:schemeClr val="tx1"/>
              </a:solidFill>
            </a:endParaRPr>
          </a:p>
          <a:p>
            <a:pPr marL="0" marR="0" lvl="0" indent="0" algn="l" rtl="0">
              <a:lnSpc>
                <a:spcPct val="100000"/>
              </a:lnSpc>
              <a:spcBef>
                <a:spcPts val="0"/>
              </a:spcBef>
              <a:spcAft>
                <a:spcPts val="0"/>
              </a:spcAft>
              <a:buNone/>
            </a:pPr>
            <a:endParaRPr dirty="0">
              <a:solidFill>
                <a:schemeClr val="tx1"/>
              </a:solidFill>
            </a:endParaRPr>
          </a:p>
          <a:p>
            <a:pPr marL="457200" marR="0" lvl="0" indent="0" algn="l" rtl="0">
              <a:lnSpc>
                <a:spcPct val="100000"/>
              </a:lnSpc>
              <a:spcBef>
                <a:spcPts val="0"/>
              </a:spcBef>
              <a:spcAft>
                <a:spcPts val="0"/>
              </a:spcAft>
              <a:buNone/>
            </a:pPr>
            <a:endParaRPr dirty="0">
              <a:solidFill>
                <a:schemeClr val="tx1"/>
              </a:solidFill>
            </a:endParaRPr>
          </a:p>
        </p:txBody>
      </p:sp>
      <p:sp>
        <p:nvSpPr>
          <p:cNvPr id="591" name="Shape 59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41</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96998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Become a SQL Ninja</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Helvetica Neue"/>
                <a:ea typeface="Helvetica Neue"/>
                <a:cs typeface="Helvetica Neue"/>
                <a:sym typeface="Helvetica Neue"/>
              </a:rPr>
              <a:t>42</a:t>
            </a:fld>
            <a:endParaRPr lang="en-US" sz="1200" b="0" i="0" u="none" strike="noStrike" cap="none" dirty="0">
              <a:solidFill>
                <a:srgbClr val="888888"/>
              </a:solidFill>
              <a:latin typeface="Helvetica Neue"/>
              <a:ea typeface="Helvetica Neue"/>
              <a:cs typeface="Helvetica Neue"/>
              <a:sym typeface="Helvetica Neue"/>
            </a:endParaRPr>
          </a:p>
        </p:txBody>
      </p:sp>
      <p:sp>
        <p:nvSpPr>
          <p:cNvPr id="6" name="Shape 590"/>
          <p:cNvSpPr txBox="1">
            <a:spLocks/>
          </p:cNvSpPr>
          <p:nvPr/>
        </p:nvSpPr>
        <p:spPr>
          <a:xfrm>
            <a:off x="803274" y="657350"/>
            <a:ext cx="7569201" cy="5749800"/>
          </a:xfrm>
          <a:prstGeom prst="rect">
            <a:avLst/>
          </a:prstGeom>
          <a:noFill/>
          <a:ln>
            <a:noFill/>
          </a:ln>
        </p:spPr>
        <p:txBody>
          <a:bodyPr lIns="91425" tIns="45700" rIns="91425" bIns="45700" anchor="t" anchorCtr="0">
            <a:normAutofit fontScale="92500" lnSpcReduction="10000"/>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indent="-342900">
              <a:spcBef>
                <a:spcPts val="0"/>
              </a:spcBef>
            </a:pPr>
            <a:r>
              <a:rPr lang="en-US" dirty="0">
                <a:solidFill>
                  <a:schemeClr val="tx1"/>
                </a:solidFill>
              </a:rPr>
              <a:t>Take your </a:t>
            </a:r>
            <a:r>
              <a:rPr lang="en-US" b="1" dirty="0">
                <a:solidFill>
                  <a:schemeClr val="tx1"/>
                </a:solidFill>
              </a:rPr>
              <a:t>time</a:t>
            </a:r>
            <a:r>
              <a:rPr lang="en-US" dirty="0">
                <a:solidFill>
                  <a:schemeClr val="tx1"/>
                </a:solidFill>
              </a:rPr>
              <a:t>! Think through each problem first and plan!</a:t>
            </a:r>
          </a:p>
          <a:p>
            <a:pPr indent="-342900">
              <a:spcBef>
                <a:spcPts val="0"/>
              </a:spcBef>
            </a:pPr>
            <a:r>
              <a:rPr lang="en-US" b="1" dirty="0">
                <a:solidFill>
                  <a:schemeClr val="tx1"/>
                </a:solidFill>
              </a:rPr>
              <a:t>Practice </a:t>
            </a:r>
            <a:r>
              <a:rPr lang="en-US" dirty="0">
                <a:solidFill>
                  <a:schemeClr val="tx1"/>
                </a:solidFill>
              </a:rPr>
              <a:t>makes </a:t>
            </a:r>
            <a:r>
              <a:rPr lang="en-US" b="1" dirty="0">
                <a:solidFill>
                  <a:schemeClr val="tx1"/>
                </a:solidFill>
              </a:rPr>
              <a:t>perfect.</a:t>
            </a:r>
          </a:p>
          <a:p>
            <a:pPr lvl="1" indent="-342900">
              <a:spcBef>
                <a:spcPts val="0"/>
              </a:spcBef>
            </a:pPr>
            <a:r>
              <a:rPr lang="en-US" i="1" dirty="0">
                <a:solidFill>
                  <a:schemeClr val="tx1"/>
                </a:solidFill>
              </a:rPr>
              <a:t>The more you do, the better you’ll get.</a:t>
            </a:r>
          </a:p>
          <a:p>
            <a:pPr lvl="2" indent="-342900">
              <a:spcBef>
                <a:spcPts val="0"/>
              </a:spcBef>
            </a:pPr>
            <a:r>
              <a:rPr lang="en-US" i="1" dirty="0">
                <a:solidFill>
                  <a:schemeClr val="tx1"/>
                </a:solidFill>
              </a:rPr>
              <a:t>This is why our course is so practical and hands-on – you learn by doing!</a:t>
            </a:r>
          </a:p>
          <a:p>
            <a:pPr lvl="1" indent="-342900">
              <a:spcBef>
                <a:spcPts val="0"/>
              </a:spcBef>
            </a:pPr>
            <a:r>
              <a:rPr lang="en-US" i="1" dirty="0">
                <a:solidFill>
                  <a:schemeClr val="tx1"/>
                </a:solidFill>
              </a:rPr>
              <a:t>Find a friend in here and every month one creates a database and business Qs and the other answers them – alternate.</a:t>
            </a:r>
          </a:p>
          <a:p>
            <a:pPr lvl="1" indent="-342900">
              <a:spcBef>
                <a:spcPts val="0"/>
              </a:spcBef>
            </a:pPr>
            <a:r>
              <a:rPr lang="en-US" i="1" dirty="0">
                <a:solidFill>
                  <a:schemeClr val="tx1"/>
                </a:solidFill>
              </a:rPr>
              <a:t>Do all these exercises over and over again!</a:t>
            </a:r>
          </a:p>
          <a:p>
            <a:pPr lvl="1" indent="-342900">
              <a:spcBef>
                <a:spcPts val="0"/>
              </a:spcBef>
            </a:pPr>
            <a:r>
              <a:rPr lang="en-US" i="1" dirty="0">
                <a:solidFill>
                  <a:schemeClr val="tx1"/>
                </a:solidFill>
              </a:rPr>
              <a:t>Get an internship during the year! SQL is a highly sought after skill.</a:t>
            </a:r>
          </a:p>
          <a:p>
            <a:pPr lvl="1" indent="-342900">
              <a:spcBef>
                <a:spcPts val="0"/>
              </a:spcBef>
            </a:pPr>
            <a:r>
              <a:rPr lang="en-US" i="1" dirty="0">
                <a:solidFill>
                  <a:schemeClr val="tx1"/>
                </a:solidFill>
              </a:rPr>
              <a:t>Find a professor or a PhD student who needs help with research – chances are they work with some relational databases.</a:t>
            </a:r>
          </a:p>
          <a:p>
            <a:pPr lvl="1" indent="-342900">
              <a:spcBef>
                <a:spcPts val="0"/>
              </a:spcBef>
            </a:pPr>
            <a:endParaRPr lang="en-US" dirty="0">
              <a:solidFill>
                <a:schemeClr val="tx1"/>
              </a:solidFill>
            </a:endParaRPr>
          </a:p>
          <a:p>
            <a:pPr marL="800100" lvl="2" indent="0">
              <a:spcBef>
                <a:spcPts val="0"/>
              </a:spcBef>
              <a:buFont typeface="Arial"/>
              <a:buNone/>
            </a:pPr>
            <a:endParaRPr lang="en-US" dirty="0">
              <a:solidFill>
                <a:schemeClr val="tx1"/>
              </a:solidFill>
            </a:endParaRPr>
          </a:p>
          <a:p>
            <a:pPr lvl="1" indent="-342900">
              <a:spcBef>
                <a:spcPts val="0"/>
              </a:spcBef>
              <a:buFont typeface="Arial"/>
              <a:buChar char="•"/>
            </a:pPr>
            <a:endParaRPr lang="en-US" dirty="0">
              <a:solidFill>
                <a:schemeClr val="tx1"/>
              </a:solidFill>
            </a:endParaRPr>
          </a:p>
          <a:p>
            <a:pPr lvl="2" indent="-342900">
              <a:spcBef>
                <a:spcPts val="0"/>
              </a:spcBef>
            </a:pPr>
            <a:endParaRPr lang="en-US" dirty="0">
              <a:solidFill>
                <a:schemeClr val="tx1"/>
              </a:solidFill>
            </a:endParaRPr>
          </a:p>
          <a:p>
            <a:pPr marL="0" indent="0">
              <a:spcBef>
                <a:spcPts val="0"/>
              </a:spcBef>
              <a:buFont typeface="Arial"/>
              <a:buNone/>
            </a:pPr>
            <a:endParaRPr lang="en-US" dirty="0">
              <a:solidFill>
                <a:schemeClr val="tx1"/>
              </a:solidFill>
            </a:endParaRPr>
          </a:p>
          <a:p>
            <a:pPr marL="457200" indent="0">
              <a:spcBef>
                <a:spcPts val="0"/>
              </a:spcBef>
              <a:buFont typeface="Arial"/>
              <a:buNone/>
            </a:pPr>
            <a:endParaRPr lang="en-US" dirty="0">
              <a:solidFill>
                <a:schemeClr val="tx1"/>
              </a:solidFill>
            </a:endParaRPr>
          </a:p>
        </p:txBody>
      </p:sp>
    </p:spTree>
    <p:extLst>
      <p:ext uri="{BB962C8B-B14F-4D97-AF65-F5344CB8AC3E}">
        <p14:creationId xmlns:p14="http://schemas.microsoft.com/office/powerpoint/2010/main" val="2959476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PostgreSQL Data Types</a:t>
            </a:r>
          </a:p>
        </p:txBody>
      </p:sp>
      <p:sp>
        <p:nvSpPr>
          <p:cNvPr id="316" name="Shape 316"/>
          <p:cNvSpPr txBox="1">
            <a:spLocks noGrp="1"/>
          </p:cNvSpPr>
          <p:nvPr>
            <p:ph type="body" idx="1"/>
          </p:nvPr>
        </p:nvSpPr>
        <p:spPr>
          <a:xfrm>
            <a:off x="835573" y="877299"/>
            <a:ext cx="8229600" cy="5441857"/>
          </a:xfrm>
          <a:prstGeom prst="rect">
            <a:avLst/>
          </a:prstGeom>
          <a:noFill/>
          <a:ln>
            <a:noFill/>
          </a:ln>
        </p:spPr>
        <p:txBody>
          <a:bodyPr lIns="91425" tIns="45700" rIns="91425" bIns="45700" anchor="t" anchorCtr="0">
            <a:normAutofit fontScale="70000" lnSpcReduction="20000"/>
          </a:bodyPr>
          <a:lstStyle/>
          <a:p>
            <a:pPr marL="342900" marR="0" lvl="0" indent="-342900" algn="l" rtl="0">
              <a:spcBef>
                <a:spcPts val="0"/>
              </a:spcBef>
              <a:spcAft>
                <a:spcPts val="0"/>
              </a:spcAft>
              <a:buClr>
                <a:schemeClr val="dk1"/>
              </a:buClr>
              <a:buSzPct val="100000"/>
              <a:buFont typeface="Arial"/>
              <a:buChar char="•"/>
            </a:pPr>
            <a:r>
              <a:rPr lang="en-US" dirty="0"/>
              <a:t>There will be </a:t>
            </a:r>
            <a:r>
              <a:rPr lang="en-US" b="1" dirty="0"/>
              <a:t>some variation in data types</a:t>
            </a:r>
            <a:r>
              <a:rPr lang="en-US" dirty="0"/>
              <a:t> across different RDBMS’.</a:t>
            </a:r>
          </a:p>
          <a:p>
            <a:pPr marL="342900" marR="0" lvl="0" indent="-342900" algn="l" rtl="0">
              <a:spcBef>
                <a:spcPts val="0"/>
              </a:spcBef>
              <a:spcAft>
                <a:spcPts val="0"/>
              </a:spcAft>
              <a:buClr>
                <a:schemeClr val="dk1"/>
              </a:buClr>
              <a:buSzPct val="100000"/>
              <a:buFont typeface="Arial"/>
              <a:buChar char="•"/>
            </a:pPr>
            <a:r>
              <a:rPr lang="en-US" dirty="0"/>
              <a:t>Can create new datatypes in PostgreSQL using CREATE TYPE SQL command (outside of the scope of course).</a:t>
            </a:r>
          </a:p>
          <a:p>
            <a:pPr marL="342900" marR="0" lvl="0" indent="-342900" algn="l" rtl="0">
              <a:spcBef>
                <a:spcPts val="0"/>
              </a:spcBef>
              <a:spcAft>
                <a:spcPts val="0"/>
              </a:spcAft>
              <a:buClr>
                <a:schemeClr val="dk1"/>
              </a:buClr>
              <a:buSzPct val="100000"/>
              <a:buFont typeface="Arial"/>
              <a:buChar char="•"/>
            </a:pPr>
            <a:r>
              <a:rPr lang="en-US" i="1" dirty="0"/>
              <a:t>Below are some of the most common data types in PostgreSQL:</a:t>
            </a:r>
          </a:p>
          <a:p>
            <a:pPr lvl="1" indent="-342900">
              <a:spcBef>
                <a:spcPts val="0"/>
              </a:spcBef>
            </a:pPr>
            <a:r>
              <a:rPr lang="en-US" b="1" dirty="0"/>
              <a:t>Boolean (0 = false; 1 = true)</a:t>
            </a:r>
          </a:p>
          <a:p>
            <a:pPr lvl="1" indent="-342900">
              <a:spcBef>
                <a:spcPts val="0"/>
              </a:spcBef>
            </a:pPr>
            <a:r>
              <a:rPr lang="en-US" b="1" dirty="0"/>
              <a:t>Character</a:t>
            </a:r>
          </a:p>
          <a:p>
            <a:pPr lvl="2" indent="-342900">
              <a:spcBef>
                <a:spcPts val="0"/>
              </a:spcBef>
            </a:pPr>
            <a:r>
              <a:rPr lang="en-US" b="1" dirty="0"/>
              <a:t>Character (n)</a:t>
            </a:r>
          </a:p>
          <a:p>
            <a:pPr lvl="2" indent="-342900">
              <a:spcBef>
                <a:spcPts val="0"/>
              </a:spcBef>
            </a:pPr>
            <a:r>
              <a:rPr lang="en-US" b="1" dirty="0"/>
              <a:t>Character Varying (n)</a:t>
            </a:r>
          </a:p>
          <a:p>
            <a:pPr lvl="1" indent="-342900">
              <a:spcBef>
                <a:spcPts val="0"/>
              </a:spcBef>
            </a:pPr>
            <a:r>
              <a:rPr lang="en-US" b="1" dirty="0"/>
              <a:t>Integer</a:t>
            </a:r>
          </a:p>
          <a:p>
            <a:pPr lvl="2" indent="-342900">
              <a:spcBef>
                <a:spcPts val="0"/>
              </a:spcBef>
            </a:pPr>
            <a:r>
              <a:rPr lang="en-US" b="1" dirty="0"/>
              <a:t>Integer</a:t>
            </a:r>
          </a:p>
          <a:p>
            <a:pPr lvl="2" indent="-342900">
              <a:spcBef>
                <a:spcPts val="0"/>
              </a:spcBef>
            </a:pPr>
            <a:r>
              <a:rPr lang="en-US" b="1" dirty="0"/>
              <a:t>Serial</a:t>
            </a:r>
          </a:p>
          <a:p>
            <a:pPr lvl="3" indent="-342900">
              <a:spcBef>
                <a:spcPts val="0"/>
              </a:spcBef>
            </a:pPr>
            <a:r>
              <a:rPr lang="en-US" b="1" dirty="0"/>
              <a:t>Auto_increment in other RDBMS’</a:t>
            </a:r>
          </a:p>
          <a:p>
            <a:pPr lvl="1" indent="-342900">
              <a:spcBef>
                <a:spcPts val="0"/>
              </a:spcBef>
            </a:pPr>
            <a:r>
              <a:rPr lang="en-US" b="1" dirty="0"/>
              <a:t>Floating Point</a:t>
            </a:r>
          </a:p>
          <a:p>
            <a:pPr lvl="2" indent="-342900">
              <a:spcBef>
                <a:spcPts val="0"/>
              </a:spcBef>
            </a:pPr>
            <a:r>
              <a:rPr lang="en-US" b="1" dirty="0"/>
              <a:t>Double precision</a:t>
            </a:r>
          </a:p>
          <a:p>
            <a:pPr lvl="1" indent="-342900">
              <a:spcBef>
                <a:spcPts val="0"/>
              </a:spcBef>
            </a:pPr>
            <a:r>
              <a:rPr lang="en-US" b="1" dirty="0"/>
              <a:t>Time</a:t>
            </a:r>
          </a:p>
          <a:p>
            <a:pPr lvl="2" indent="-342900">
              <a:spcBef>
                <a:spcPts val="0"/>
              </a:spcBef>
            </a:pPr>
            <a:r>
              <a:rPr lang="en-US" b="1" dirty="0"/>
              <a:t>Timestamp [p] / Timestamp [p] with time zone </a:t>
            </a:r>
          </a:p>
          <a:p>
            <a:pPr indent="-342900">
              <a:spcBef>
                <a:spcPts val="0"/>
              </a:spcBef>
            </a:pPr>
            <a:r>
              <a:rPr lang="en-US" dirty="0"/>
              <a:t>For other data types and additional information, see the documentation:</a:t>
            </a:r>
          </a:p>
          <a:p>
            <a:pPr lvl="1" indent="-342900">
              <a:spcBef>
                <a:spcPts val="0"/>
              </a:spcBef>
            </a:pPr>
            <a:r>
              <a:rPr lang="en-US" dirty="0"/>
              <a:t>https://www.postgresql.org/docs/9.6/static/datatype.html</a:t>
            </a:r>
          </a:p>
          <a:p>
            <a:pPr lvl="2" indent="-342900">
              <a:spcBef>
                <a:spcPts val="0"/>
              </a:spcBef>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43</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54158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Comments	</a:t>
            </a:r>
          </a:p>
        </p:txBody>
      </p:sp>
      <p:sp>
        <p:nvSpPr>
          <p:cNvPr id="316" name="Shape 316"/>
          <p:cNvSpPr txBox="1">
            <a:spLocks noGrp="1"/>
          </p:cNvSpPr>
          <p:nvPr>
            <p:ph type="body" idx="1"/>
          </p:nvPr>
        </p:nvSpPr>
        <p:spPr>
          <a:xfrm>
            <a:off x="633768" y="877299"/>
            <a:ext cx="8229600"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dirty="0"/>
              <a:t>Used to </a:t>
            </a:r>
            <a:r>
              <a:rPr lang="en-US" b="1" dirty="0"/>
              <a:t>explain </a:t>
            </a:r>
            <a:r>
              <a:rPr lang="en-US" dirty="0"/>
              <a:t>parts of SQL queries – </a:t>
            </a:r>
            <a:r>
              <a:rPr lang="en-US" i="1" dirty="0"/>
              <a:t>not part of query execution.</a:t>
            </a:r>
          </a:p>
          <a:p>
            <a:pPr marL="342900" marR="0" lvl="0" indent="-342900" algn="l" rtl="0">
              <a:spcBef>
                <a:spcPts val="0"/>
              </a:spcBef>
              <a:spcAft>
                <a:spcPts val="0"/>
              </a:spcAft>
              <a:buClr>
                <a:schemeClr val="dk1"/>
              </a:buClr>
              <a:buSzPct val="100000"/>
              <a:buFont typeface="Arial"/>
              <a:buChar char="•"/>
            </a:pPr>
            <a:r>
              <a:rPr lang="en-US" dirty="0"/>
              <a:t>Can also be used to prevent execution of certain SQL query sections with the aim of </a:t>
            </a:r>
            <a:r>
              <a:rPr lang="en-US" b="1" dirty="0"/>
              <a:t>testing/debugging </a:t>
            </a:r>
            <a:r>
              <a:rPr lang="en-US" dirty="0"/>
              <a:t>a specific SQL query section.</a:t>
            </a:r>
          </a:p>
          <a:p>
            <a:pPr marL="342900" marR="0" lvl="0" indent="-342900" algn="l" rtl="0">
              <a:spcBef>
                <a:spcPts val="0"/>
              </a:spcBef>
              <a:spcAft>
                <a:spcPts val="0"/>
              </a:spcAft>
              <a:buClr>
                <a:schemeClr val="dk1"/>
              </a:buClr>
              <a:buSzPct val="100000"/>
              <a:buFont typeface="Arial"/>
              <a:buChar char="•"/>
            </a:pPr>
            <a:r>
              <a:rPr lang="en-US" b="1" dirty="0"/>
              <a:t>Single-line </a:t>
            </a:r>
            <a:r>
              <a:rPr lang="en-US" dirty="0"/>
              <a:t>comments </a:t>
            </a:r>
            <a:r>
              <a:rPr lang="en-US" dirty="0">
                <a:sym typeface="Wingdings" panose="05000000000000000000" pitchFamily="2" charset="2"/>
              </a:rPr>
              <a:t> </a:t>
            </a:r>
            <a:r>
              <a:rPr lang="en-US" dirty="0"/>
              <a:t>--</a:t>
            </a:r>
          </a:p>
          <a:p>
            <a:pPr lvl="1" indent="-342900">
              <a:spcBef>
                <a:spcPts val="0"/>
              </a:spcBef>
            </a:pPr>
            <a:r>
              <a:rPr lang="en-US" dirty="0"/>
              <a:t>Make sure to </a:t>
            </a:r>
            <a:r>
              <a:rPr lang="en-US" b="1" dirty="0"/>
              <a:t>include a space </a:t>
            </a:r>
            <a:r>
              <a:rPr lang="en-US" dirty="0"/>
              <a:t>after the double dash.</a:t>
            </a:r>
          </a:p>
          <a:p>
            <a:pPr indent="-342900">
              <a:spcBef>
                <a:spcPts val="0"/>
              </a:spcBef>
            </a:pPr>
            <a:r>
              <a:rPr lang="en-US" b="1" dirty="0"/>
              <a:t>Multi-line </a:t>
            </a:r>
            <a:r>
              <a:rPr lang="en-US" dirty="0"/>
              <a:t>comments </a:t>
            </a:r>
            <a:r>
              <a:rPr lang="en-US" dirty="0">
                <a:sym typeface="Wingdings" panose="05000000000000000000" pitchFamily="2" charset="2"/>
              </a:rPr>
              <a:t> /* at beginning and */ at the end</a:t>
            </a:r>
          </a:p>
          <a:p>
            <a:pPr indent="-342900">
              <a:spcBef>
                <a:spcPts val="0"/>
              </a:spcBef>
            </a:pPr>
            <a:endParaRPr lang="en-US" dirty="0">
              <a:sym typeface="Wingdings" panose="05000000000000000000" pitchFamily="2" charset="2"/>
            </a:endParaRPr>
          </a:p>
          <a:p>
            <a:pPr lvl="1" indent="-342900">
              <a:spcBef>
                <a:spcPts val="0"/>
              </a:spcBef>
            </a:pPr>
            <a:endParaRPr lang="en-US" dirty="0"/>
          </a:p>
          <a:p>
            <a:pPr indent="-342900">
              <a:spcBef>
                <a:spcPts val="0"/>
              </a:spcBef>
            </a:pPr>
            <a:endParaRPr lang="en-US" dirty="0"/>
          </a:p>
          <a:p>
            <a:pPr lvl="2" indent="-342900">
              <a:spcBef>
                <a:spcPts val="0"/>
              </a:spcBef>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44</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80938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SELECT</a:t>
            </a:r>
          </a:p>
        </p:txBody>
      </p:sp>
      <p:sp>
        <p:nvSpPr>
          <p:cNvPr id="316" name="Shape 316"/>
          <p:cNvSpPr txBox="1">
            <a:spLocks noGrp="1"/>
          </p:cNvSpPr>
          <p:nvPr>
            <p:ph type="body" idx="1"/>
          </p:nvPr>
        </p:nvSpPr>
        <p:spPr>
          <a:xfrm>
            <a:off x="457200" y="877299"/>
            <a:ext cx="8229600"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sz="4000" dirty="0"/>
              <a:t>Used to </a:t>
            </a:r>
            <a:r>
              <a:rPr lang="en-US" sz="4000" b="1" dirty="0"/>
              <a:t>select data </a:t>
            </a:r>
            <a:r>
              <a:rPr lang="en-US" sz="4000" dirty="0"/>
              <a:t>from a database.</a:t>
            </a:r>
          </a:p>
          <a:p>
            <a:pPr marL="342900" marR="0" lvl="0" indent="-342900" algn="l" rtl="0">
              <a:spcBef>
                <a:spcPts val="0"/>
              </a:spcBef>
              <a:spcAft>
                <a:spcPts val="0"/>
              </a:spcAft>
              <a:buClr>
                <a:schemeClr val="dk1"/>
              </a:buClr>
              <a:buSzPct val="100000"/>
              <a:buFont typeface="Arial"/>
              <a:buChar char="•"/>
            </a:pPr>
            <a:r>
              <a:rPr lang="en-US" sz="4000" dirty="0"/>
              <a:t>The </a:t>
            </a:r>
            <a:r>
              <a:rPr lang="en-US" sz="4000" i="1" dirty="0"/>
              <a:t>most important </a:t>
            </a:r>
            <a:r>
              <a:rPr lang="en-US" sz="4000" dirty="0"/>
              <a:t>SQL function.</a:t>
            </a:r>
          </a:p>
          <a:p>
            <a:pPr marL="342900" marR="0" lvl="0" indent="-342900" algn="l" rtl="0">
              <a:spcBef>
                <a:spcPts val="0"/>
              </a:spcBef>
              <a:spcAft>
                <a:spcPts val="0"/>
              </a:spcAft>
              <a:buClr>
                <a:schemeClr val="dk1"/>
              </a:buClr>
              <a:buSzPct val="100000"/>
              <a:buFont typeface="Arial"/>
              <a:buChar char="•"/>
            </a:pPr>
            <a:r>
              <a:rPr lang="en-US" sz="4000" dirty="0"/>
              <a:t>The results are stored in a </a:t>
            </a:r>
            <a:r>
              <a:rPr lang="en-US" sz="4000" b="1" dirty="0"/>
              <a:t>result set.</a:t>
            </a:r>
            <a:endParaRPr lang="en-US" sz="4000" dirty="0"/>
          </a:p>
          <a:p>
            <a:pPr indent="-342900">
              <a:spcBef>
                <a:spcPts val="0"/>
              </a:spcBef>
            </a:pPr>
            <a:r>
              <a:rPr lang="en-US" sz="4000" dirty="0"/>
              <a:t>When trying to understand table relationships, should always be the </a:t>
            </a:r>
            <a:r>
              <a:rPr lang="en-US" sz="4000" b="1" u="sng" dirty="0"/>
              <a:t>first query you run</a:t>
            </a:r>
            <a:endParaRPr lang="en-US" sz="4000"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45</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1434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SELECT (cont’d)</a:t>
            </a:r>
          </a:p>
        </p:txBody>
      </p:sp>
      <p:sp>
        <p:nvSpPr>
          <p:cNvPr id="316" name="Shape 316"/>
          <p:cNvSpPr txBox="1">
            <a:spLocks noGrp="1"/>
          </p:cNvSpPr>
          <p:nvPr>
            <p:ph type="body" idx="1"/>
          </p:nvPr>
        </p:nvSpPr>
        <p:spPr>
          <a:xfrm>
            <a:off x="457200" y="877299"/>
            <a:ext cx="8229600"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sz="3500" dirty="0"/>
              <a:t>In </a:t>
            </a:r>
            <a:r>
              <a:rPr lang="en-US" sz="3500" i="1" dirty="0"/>
              <a:t>housing</a:t>
            </a:r>
            <a:r>
              <a:rPr lang="en-US" sz="3500" dirty="0"/>
              <a:t> database, right click the database, and select “Query Tool”, we will build our first query together: </a:t>
            </a:r>
          </a:p>
          <a:p>
            <a:pPr marL="342900" marR="0" lvl="0" indent="-342900" algn="l" rtl="0">
              <a:spcBef>
                <a:spcPts val="0"/>
              </a:spcBef>
              <a:spcAft>
                <a:spcPts val="0"/>
              </a:spcAft>
              <a:buClr>
                <a:schemeClr val="dk1"/>
              </a:buClr>
              <a:buSzPct val="100000"/>
              <a:buFont typeface="Arial"/>
              <a:buChar char="•"/>
            </a:pPr>
            <a:endParaRPr lang="en-US" sz="3500" dirty="0"/>
          </a:p>
          <a:p>
            <a:pPr marL="342900" marR="0" lvl="0" indent="-342900" algn="l" rtl="0">
              <a:spcBef>
                <a:spcPts val="0"/>
              </a:spcBef>
              <a:spcAft>
                <a:spcPts val="0"/>
              </a:spcAft>
              <a:buClr>
                <a:schemeClr val="dk1"/>
              </a:buClr>
              <a:buSzPct val="100000"/>
              <a:buFont typeface="Arial"/>
              <a:buChar char="•"/>
            </a:pPr>
            <a:endParaRPr lang="en-US" sz="3500" dirty="0"/>
          </a:p>
          <a:p>
            <a:pPr marL="342900" marR="0" lvl="0" indent="-342900" algn="l" rtl="0">
              <a:spcBef>
                <a:spcPts val="0"/>
              </a:spcBef>
              <a:spcAft>
                <a:spcPts val="0"/>
              </a:spcAft>
              <a:buClr>
                <a:schemeClr val="dk1"/>
              </a:buClr>
              <a:buSzPct val="100000"/>
              <a:buFont typeface="Arial"/>
              <a:buChar char="•"/>
            </a:pPr>
            <a:endParaRPr lang="en-US" sz="3500" dirty="0"/>
          </a:p>
          <a:p>
            <a:pPr marL="342900" marR="0" lvl="0" indent="-342900" algn="l" rtl="0">
              <a:spcBef>
                <a:spcPts val="0"/>
              </a:spcBef>
              <a:spcAft>
                <a:spcPts val="0"/>
              </a:spcAft>
              <a:buClr>
                <a:schemeClr val="dk1"/>
              </a:buClr>
              <a:buSzPct val="100000"/>
              <a:buFont typeface="Arial"/>
              <a:buChar char="•"/>
            </a:pPr>
            <a:r>
              <a:rPr lang="en-US" sz="3500" dirty="0"/>
              <a:t>We will now select all rows and columns from the “build_info” table in </a:t>
            </a:r>
            <a:r>
              <a:rPr lang="en-US" sz="3500" i="1" dirty="0"/>
              <a:t>housing</a:t>
            </a:r>
            <a:r>
              <a:rPr lang="en-US" sz="3500" dirty="0"/>
              <a:t> database.</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46</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92120" y="2851743"/>
            <a:ext cx="7591510" cy="861774"/>
          </a:xfrm>
          <a:prstGeom prst="rect">
            <a:avLst/>
          </a:prstGeom>
          <a:solidFill>
            <a:schemeClr val="bg1">
              <a:lumMod val="85000"/>
            </a:schemeClr>
          </a:solidFill>
        </p:spPr>
        <p:txBody>
          <a:bodyPr wrap="square" lIns="274320" tIns="182880" rIns="274320" bIns="182880" anchor="ctr" anchorCtr="0">
            <a:spAutoFit/>
          </a:bodyPr>
          <a:lstStyle/>
          <a:p>
            <a:r>
              <a:rPr lang="tr-TR" sz="1600" dirty="0">
                <a:latin typeface="Consolas"/>
                <a:cs typeface="Consolas"/>
              </a:rPr>
              <a:t>SELECT *</a:t>
            </a:r>
          </a:p>
          <a:p>
            <a:r>
              <a:rPr lang="tr-TR" sz="1600" dirty="0">
                <a:latin typeface="Consolas"/>
                <a:cs typeface="Consolas"/>
              </a:rPr>
              <a:t>FROM build_info;</a:t>
            </a:r>
          </a:p>
        </p:txBody>
      </p:sp>
    </p:spTree>
    <p:extLst>
      <p:ext uri="{BB962C8B-B14F-4D97-AF65-F5344CB8AC3E}">
        <p14:creationId xmlns:p14="http://schemas.microsoft.com/office/powerpoint/2010/main" val="3328588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61066" y="1634796"/>
            <a:ext cx="6154134" cy="4689385"/>
          </a:xfrm>
          <a:prstGeom prst="rect">
            <a:avLst/>
          </a:prstGeom>
        </p:spPr>
      </p:pic>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SELECT (cont’d)</a:t>
            </a:r>
          </a:p>
        </p:txBody>
      </p:sp>
      <p:sp>
        <p:nvSpPr>
          <p:cNvPr id="316" name="Shape 316"/>
          <p:cNvSpPr txBox="1">
            <a:spLocks noGrp="1"/>
          </p:cNvSpPr>
          <p:nvPr>
            <p:ph type="body" idx="1"/>
          </p:nvPr>
        </p:nvSpPr>
        <p:spPr>
          <a:xfrm>
            <a:off x="457200" y="877299"/>
            <a:ext cx="8229600"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dirty="0"/>
              <a:t>This is what the result set looks like:</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47</a:t>
            </a:fld>
            <a:endParaRPr lang="en-US" sz="1200" dirty="0">
              <a:solidFill>
                <a:srgbClr val="888888"/>
              </a:solidFill>
              <a:latin typeface="Helvetica Neue"/>
              <a:ea typeface="Helvetica Neue"/>
              <a:cs typeface="Helvetica Neue"/>
              <a:sym typeface="Helvetica Neue"/>
            </a:endParaRPr>
          </a:p>
        </p:txBody>
      </p:sp>
      <p:sp>
        <p:nvSpPr>
          <p:cNvPr id="3" name="Right Brace 2"/>
          <p:cNvSpPr/>
          <p:nvPr/>
        </p:nvSpPr>
        <p:spPr>
          <a:xfrm>
            <a:off x="3835730" y="3586348"/>
            <a:ext cx="1027931" cy="26211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Shape 316"/>
          <p:cNvSpPr txBox="1">
            <a:spLocks/>
          </p:cNvSpPr>
          <p:nvPr/>
        </p:nvSpPr>
        <p:spPr>
          <a:xfrm>
            <a:off x="4863661" y="4607533"/>
            <a:ext cx="2196662" cy="577141"/>
          </a:xfrm>
          <a:prstGeom prst="rect">
            <a:avLst/>
          </a:prstGeom>
          <a:noFill/>
          <a:ln>
            <a:noFill/>
          </a:ln>
        </p:spPr>
        <p:txBody>
          <a:bodyPr lIns="91425" tIns="45700" rIns="91425" bIns="45700" anchor="t" anchorCtr="0">
            <a:normAutofit lnSpcReduction="10000"/>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solidFill>
                  <a:srgbClr val="FF0000"/>
                </a:solidFill>
              </a:rPr>
              <a:t>Result Set</a:t>
            </a:r>
          </a:p>
        </p:txBody>
      </p:sp>
    </p:spTree>
    <p:extLst>
      <p:ext uri="{BB962C8B-B14F-4D97-AF65-F5344CB8AC3E}">
        <p14:creationId xmlns:p14="http://schemas.microsoft.com/office/powerpoint/2010/main" val="803324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48</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25500" y="688696"/>
            <a:ext cx="7543800" cy="5570725"/>
          </a:xfrm>
          <a:prstGeom prst="rect">
            <a:avLst/>
          </a:prstGeom>
          <a:noFill/>
          <a:ln>
            <a:solidFill>
              <a:schemeClr val="tx1">
                <a:lumMod val="50000"/>
                <a:lumOff val="50000"/>
              </a:schemeClr>
            </a:solidFill>
          </a:ln>
        </p:spPr>
        <p:txBody>
          <a:bodyPr wrap="square" rtlCol="0">
            <a:spAutoFit/>
          </a:bodyPr>
          <a:lstStyle/>
          <a:p>
            <a:pPr marL="0" indent="0">
              <a:buNone/>
            </a:pPr>
            <a:r>
              <a:rPr lang="en-US" sz="3000" b="1" dirty="0">
                <a:solidFill>
                  <a:schemeClr val="tx1">
                    <a:lumMod val="50000"/>
                    <a:lumOff val="50000"/>
                  </a:schemeClr>
                </a:solidFill>
              </a:rPr>
              <a:t>Exercises</a:t>
            </a:r>
            <a:r>
              <a:rPr lang="en-US" sz="3000" dirty="0">
                <a:solidFill>
                  <a:schemeClr val="tx1">
                    <a:lumMod val="50000"/>
                    <a:lumOff val="50000"/>
                  </a:schemeClr>
                </a:solidFill>
              </a:rPr>
              <a:t>:</a:t>
            </a:r>
          </a:p>
          <a:p>
            <a:pPr marL="0" indent="0">
              <a:buNone/>
            </a:pPr>
            <a:r>
              <a:rPr lang="en-US" sz="3000" dirty="0">
                <a:solidFill>
                  <a:schemeClr val="tx1">
                    <a:lumMod val="50000"/>
                    <a:lumOff val="50000"/>
                  </a:schemeClr>
                </a:solidFill>
              </a:rPr>
              <a:t>Open up the Query Tool in </a:t>
            </a:r>
            <a:r>
              <a:rPr lang="en-US" sz="3000" i="1" dirty="0">
                <a:solidFill>
                  <a:schemeClr val="tx1">
                    <a:lumMod val="50000"/>
                    <a:lumOff val="50000"/>
                  </a:schemeClr>
                </a:solidFill>
              </a:rPr>
              <a:t>pagila_mod</a:t>
            </a:r>
            <a:r>
              <a:rPr lang="en-US" sz="3000" dirty="0">
                <a:solidFill>
                  <a:schemeClr val="tx1">
                    <a:lumMod val="50000"/>
                    <a:lumOff val="50000"/>
                  </a:schemeClr>
                </a:solidFill>
              </a:rPr>
              <a:t> database and create the following:</a:t>
            </a:r>
            <a:endParaRPr lang="en-US" sz="3000" i="1" dirty="0">
              <a:solidFill>
                <a:schemeClr val="tx1">
                  <a:lumMod val="50000"/>
                  <a:lumOff val="50000"/>
                </a:schemeClr>
              </a:solidFill>
            </a:endParaRPr>
          </a:p>
          <a:p>
            <a:pPr marL="514350" indent="-514350">
              <a:buAutoNum type="arabicPeriod"/>
            </a:pPr>
            <a:r>
              <a:rPr lang="en-US" sz="3000" dirty="0">
                <a:solidFill>
                  <a:schemeClr val="tx1">
                    <a:lumMod val="50000"/>
                    <a:lumOff val="50000"/>
                  </a:schemeClr>
                </a:solidFill>
              </a:rPr>
              <a:t>SELECT statement that selects everything from the category table.</a:t>
            </a:r>
          </a:p>
          <a:p>
            <a:pPr marL="514350" indent="-514350">
              <a:buAutoNum type="arabicPeriod"/>
            </a:pPr>
            <a:r>
              <a:rPr lang="en-US" sz="3000" dirty="0">
                <a:solidFill>
                  <a:schemeClr val="tx1">
                    <a:lumMod val="50000"/>
                    <a:lumOff val="50000"/>
                  </a:schemeClr>
                </a:solidFill>
              </a:rPr>
              <a:t>Create a SELECT statement that returns the phone and postal code from the address table.</a:t>
            </a:r>
          </a:p>
          <a:p>
            <a:pPr marL="514350" indent="-514350">
              <a:buAutoNum type="arabicPeriod"/>
            </a:pPr>
            <a:r>
              <a:rPr lang="en-US" sz="3000" dirty="0">
                <a:solidFill>
                  <a:schemeClr val="tx1">
                    <a:lumMod val="50000"/>
                    <a:lumOff val="50000"/>
                  </a:schemeClr>
                </a:solidFill>
              </a:rPr>
              <a:t>Create a single SELECT statement that returns everything from the city and country tables together.</a:t>
            </a:r>
          </a:p>
        </p:txBody>
      </p:sp>
    </p:spTree>
    <p:extLst>
      <p:ext uri="{BB962C8B-B14F-4D97-AF65-F5344CB8AC3E}">
        <p14:creationId xmlns:p14="http://schemas.microsoft.com/office/powerpoint/2010/main" val="2079949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Solutions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49</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2" y="957874"/>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a:t>
            </a: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63" t="7573" b="4907"/>
          <a:stretch/>
        </p:blipFill>
        <p:spPr bwMode="auto">
          <a:xfrm>
            <a:off x="1053384" y="1436914"/>
            <a:ext cx="6792686" cy="4835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xplosion 1 5"/>
          <p:cNvSpPr/>
          <p:nvPr/>
        </p:nvSpPr>
        <p:spPr>
          <a:xfrm>
            <a:off x="3657599" y="2320119"/>
            <a:ext cx="4907643" cy="37394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t>You do not have to click “green arrow” to execute. F5 is the execute shortcut on PCs and Macs! </a:t>
            </a:r>
          </a:p>
          <a:p>
            <a:pPr algn="ctr"/>
            <a:r>
              <a:rPr lang="en-US" sz="1200" b="1" i="1" dirty="0"/>
              <a:t>*This screenshot (and all the others) use pg Admin 4, so green arrow = lighting bolt in this image.*</a:t>
            </a:r>
          </a:p>
        </p:txBody>
      </p:sp>
    </p:spTree>
    <p:extLst>
      <p:ext uri="{BB962C8B-B14F-4D97-AF65-F5344CB8AC3E}">
        <p14:creationId xmlns:p14="http://schemas.microsoft.com/office/powerpoint/2010/main" val="1979492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Course Topics</a:t>
            </a:r>
          </a:p>
        </p:txBody>
      </p:sp>
      <p:sp>
        <p:nvSpPr>
          <p:cNvPr id="130" name="Shape 130"/>
          <p:cNvSpPr txBox="1">
            <a:spLocks noGrp="1"/>
          </p:cNvSpPr>
          <p:nvPr>
            <p:ph type="body" idx="1"/>
          </p:nvPr>
        </p:nvSpPr>
        <p:spPr>
          <a:xfrm>
            <a:off x="900544" y="1085125"/>
            <a:ext cx="7495311" cy="5248863"/>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400"/>
              </a:spcBef>
              <a:spcAft>
                <a:spcPts val="0"/>
              </a:spcAft>
              <a:buClr>
                <a:schemeClr val="dk1"/>
              </a:buClr>
              <a:buSzPct val="100000"/>
              <a:buFont typeface="Arial"/>
              <a:buChar char="•"/>
            </a:pPr>
            <a:r>
              <a:rPr lang="en-US" sz="4000" u="none" strike="noStrike" cap="none" dirty="0">
                <a:solidFill>
                  <a:schemeClr val="dk1"/>
                </a:solidFill>
                <a:sym typeface="Helvetica Neue"/>
              </a:rPr>
              <a:t>Introduction</a:t>
            </a:r>
          </a:p>
          <a:p>
            <a:pPr marL="342900" marR="0" lvl="0" indent="-342900" algn="l" rtl="0">
              <a:lnSpc>
                <a:spcPct val="90000"/>
              </a:lnSpc>
              <a:spcBef>
                <a:spcPts val="400"/>
              </a:spcBef>
              <a:spcAft>
                <a:spcPts val="0"/>
              </a:spcAft>
              <a:buClr>
                <a:schemeClr val="dk1"/>
              </a:buClr>
              <a:buSzPct val="100000"/>
              <a:buFont typeface="Arial"/>
              <a:buChar char="•"/>
            </a:pPr>
            <a:r>
              <a:rPr lang="en-US" sz="4000" u="none" strike="noStrike" cap="none" dirty="0">
                <a:solidFill>
                  <a:schemeClr val="dk1"/>
                </a:solidFill>
                <a:sym typeface="Helvetica Neue"/>
              </a:rPr>
              <a:t>From Data To Tables</a:t>
            </a:r>
          </a:p>
          <a:p>
            <a:pPr marL="342900" marR="0" lvl="0" indent="-342900" algn="l" rtl="0">
              <a:lnSpc>
                <a:spcPct val="90000"/>
              </a:lnSpc>
              <a:spcBef>
                <a:spcPts val="400"/>
              </a:spcBef>
              <a:spcAft>
                <a:spcPts val="0"/>
              </a:spcAft>
              <a:buClr>
                <a:schemeClr val="dk1"/>
              </a:buClr>
              <a:buSzPct val="100000"/>
              <a:buFont typeface="Arial"/>
              <a:buChar char="•"/>
            </a:pPr>
            <a:r>
              <a:rPr lang="en-US" sz="4000" dirty="0"/>
              <a:t>Most Important SQL Commands</a:t>
            </a:r>
            <a:endParaRPr lang="en-US" sz="4000" u="none" strike="noStrike" cap="none" dirty="0">
              <a:solidFill>
                <a:schemeClr val="dk1"/>
              </a:solidFill>
              <a:sym typeface="Helvetica Neue"/>
            </a:endParaRPr>
          </a:p>
          <a:p>
            <a:pPr marL="342900" marR="0" lvl="0" indent="-342900" algn="l" rtl="0">
              <a:lnSpc>
                <a:spcPct val="90000"/>
              </a:lnSpc>
              <a:spcBef>
                <a:spcPts val="400"/>
              </a:spcBef>
              <a:spcAft>
                <a:spcPts val="0"/>
              </a:spcAft>
              <a:buClr>
                <a:schemeClr val="dk1"/>
              </a:buClr>
              <a:buSzPct val="100000"/>
              <a:buFont typeface="Arial"/>
              <a:buChar char="•"/>
            </a:pPr>
            <a:r>
              <a:rPr lang="en-US" sz="4000" u="none" strike="noStrike" cap="none" dirty="0">
                <a:solidFill>
                  <a:schemeClr val="dk1"/>
                </a:solidFill>
                <a:sym typeface="Helvetica Neue"/>
              </a:rPr>
              <a:t>Beyond the Building Blocks</a:t>
            </a:r>
          </a:p>
          <a:p>
            <a:pPr marL="342900" marR="0" lvl="0" indent="-342900" algn="l" rtl="0">
              <a:lnSpc>
                <a:spcPct val="90000"/>
              </a:lnSpc>
              <a:spcBef>
                <a:spcPts val="400"/>
              </a:spcBef>
              <a:spcAft>
                <a:spcPts val="0"/>
              </a:spcAft>
              <a:buClr>
                <a:schemeClr val="dk1"/>
              </a:buClr>
              <a:buSzPct val="100000"/>
              <a:buFont typeface="Arial"/>
              <a:buChar char="•"/>
            </a:pPr>
            <a:r>
              <a:rPr lang="en-US" sz="4000" u="none" strike="noStrike" cap="none" dirty="0">
                <a:solidFill>
                  <a:schemeClr val="dk1"/>
                </a:solidFill>
                <a:sym typeface="Helvetica Neue"/>
              </a:rPr>
              <a:t>In-Class Project</a:t>
            </a:r>
            <a:endParaRPr sz="4000" u="none" strike="noStrike" cap="none" dirty="0">
              <a:solidFill>
                <a:schemeClr val="dk1"/>
              </a:solidFill>
              <a:sym typeface="Helvetica Neue"/>
            </a:endParaRPr>
          </a:p>
          <a:p>
            <a:pPr marL="342900" marR="0" lvl="0" indent="-342900" algn="l" rtl="0">
              <a:lnSpc>
                <a:spcPct val="90000"/>
              </a:lnSpc>
              <a:spcBef>
                <a:spcPts val="400"/>
              </a:spcBef>
              <a:spcAft>
                <a:spcPts val="0"/>
              </a:spcAft>
              <a:buClr>
                <a:schemeClr val="dk1"/>
              </a:buClr>
              <a:buSzPct val="100000"/>
              <a:buFont typeface="Arial"/>
              <a:buChar char="•"/>
            </a:pPr>
            <a:r>
              <a:rPr lang="en-US" sz="4000" u="none" strike="noStrike" cap="none" dirty="0">
                <a:solidFill>
                  <a:schemeClr val="dk1"/>
                </a:solidFill>
                <a:sym typeface="Helvetica Neue"/>
              </a:rPr>
              <a:t>Final Exam</a:t>
            </a:r>
          </a:p>
          <a:p>
            <a:pPr marL="342900" marR="0" lvl="0" indent="-342900" algn="l" rtl="0">
              <a:lnSpc>
                <a:spcPct val="90000"/>
              </a:lnSpc>
              <a:spcBef>
                <a:spcPts val="400"/>
              </a:spcBef>
              <a:buClr>
                <a:schemeClr val="dk1"/>
              </a:buClr>
              <a:buSzPct val="100000"/>
              <a:buFont typeface="Arial"/>
              <a:buChar char="•"/>
            </a:pPr>
            <a:r>
              <a:rPr lang="en-US" sz="4000" u="none" strike="noStrike" cap="none" dirty="0">
                <a:solidFill>
                  <a:schemeClr val="dk1"/>
                </a:solidFill>
                <a:sym typeface="Helvetica Neue"/>
              </a:rPr>
              <a:t>Summary &amp; Q&amp;A</a:t>
            </a:r>
          </a:p>
        </p:txBody>
      </p:sp>
      <p:sp>
        <p:nvSpPr>
          <p:cNvPr id="131" name="Shape 131"/>
          <p:cNvSpPr txBox="1"/>
          <p:nvPr/>
        </p:nvSpPr>
        <p:spPr>
          <a:xfrm>
            <a:off x="1933786" y="1111133"/>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dirty="0">
              <a:solidFill>
                <a:schemeClr val="dk1"/>
              </a:solidFill>
              <a:latin typeface="Helvetica Neue"/>
              <a:ea typeface="Helvetica Neue"/>
              <a:cs typeface="Helvetica Neue"/>
              <a:sym typeface="Helvetica Neue"/>
            </a:endParaRPr>
          </a:p>
        </p:txBody>
      </p:sp>
      <p:sp>
        <p:nvSpPr>
          <p:cNvPr id="132" name="Shape 1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50</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96" t="7587" b="4893"/>
          <a:stretch/>
        </p:blipFill>
        <p:spPr bwMode="auto">
          <a:xfrm>
            <a:off x="1069151" y="1451429"/>
            <a:ext cx="6768580" cy="4833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9978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51</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937" t="8470" b="4593"/>
          <a:stretch/>
        </p:blipFill>
        <p:spPr bwMode="auto">
          <a:xfrm>
            <a:off x="1069150" y="1465087"/>
            <a:ext cx="6817550" cy="4806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9720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SELECT (cont’d)</a:t>
            </a:r>
          </a:p>
        </p:txBody>
      </p:sp>
      <p:sp>
        <p:nvSpPr>
          <p:cNvPr id="324" name="Shape 324"/>
          <p:cNvSpPr txBox="1">
            <a:spLocks noGrp="1"/>
          </p:cNvSpPr>
          <p:nvPr>
            <p:ph type="body" idx="1"/>
          </p:nvPr>
        </p:nvSpPr>
        <p:spPr>
          <a:xfrm>
            <a:off x="736600" y="877300"/>
            <a:ext cx="7801948" cy="5248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200" dirty="0"/>
              <a:t>Some more basic SELECT functions:</a:t>
            </a:r>
          </a:p>
          <a:p>
            <a:pPr marL="342900" marR="0" lvl="0" indent="-342900" algn="l" rtl="0">
              <a:spcBef>
                <a:spcPts val="0"/>
              </a:spcBef>
              <a:spcAft>
                <a:spcPts val="0"/>
              </a:spcAft>
              <a:buClr>
                <a:schemeClr val="dk1"/>
              </a:buClr>
              <a:buSzPct val="100000"/>
              <a:buFont typeface="Arial"/>
              <a:buChar char="•"/>
            </a:pPr>
            <a:endParaRPr lang="en-US" sz="2200" b="1" dirty="0"/>
          </a:p>
          <a:p>
            <a:pPr marL="342900" marR="0" lvl="0" indent="-342900" algn="l" rtl="0">
              <a:spcBef>
                <a:spcPts val="0"/>
              </a:spcBef>
              <a:spcAft>
                <a:spcPts val="0"/>
              </a:spcAft>
              <a:buClr>
                <a:schemeClr val="dk1"/>
              </a:buClr>
              <a:buSzPct val="100000"/>
              <a:buFont typeface="Arial"/>
              <a:buChar char="•"/>
            </a:pPr>
            <a:endParaRPr lang="en-US" sz="2200" b="1" dirty="0"/>
          </a:p>
          <a:p>
            <a:pPr marL="342900" marR="0" lvl="0" indent="-342900" algn="l" rtl="0">
              <a:spcBef>
                <a:spcPts val="0"/>
              </a:spcBef>
              <a:spcAft>
                <a:spcPts val="0"/>
              </a:spcAft>
              <a:buClr>
                <a:schemeClr val="dk1"/>
              </a:buClr>
              <a:buSzPct val="100000"/>
              <a:buFont typeface="Arial"/>
              <a:buChar char="•"/>
            </a:pPr>
            <a:endParaRPr lang="en-US" sz="2200" b="1" dirty="0"/>
          </a:p>
          <a:p>
            <a:pPr marL="342900" marR="0" lvl="0" indent="-342900" algn="l" rtl="0">
              <a:spcBef>
                <a:spcPts val="0"/>
              </a:spcBef>
              <a:spcAft>
                <a:spcPts val="0"/>
              </a:spcAft>
              <a:buClr>
                <a:schemeClr val="dk1"/>
              </a:buClr>
              <a:buSzPct val="100000"/>
              <a:buFont typeface="Arial"/>
              <a:buChar char="•"/>
            </a:pPr>
            <a:endParaRPr lang="en-US" sz="2200" b="1" dirty="0"/>
          </a:p>
          <a:p>
            <a:pPr marL="342900" marR="0" lvl="0" indent="-342900" algn="l" rtl="0">
              <a:spcBef>
                <a:spcPts val="0"/>
              </a:spcBef>
              <a:spcAft>
                <a:spcPts val="0"/>
              </a:spcAft>
              <a:buClr>
                <a:schemeClr val="dk1"/>
              </a:buClr>
              <a:buSzPct val="100000"/>
              <a:buFont typeface="Arial"/>
              <a:buChar char="•"/>
            </a:pPr>
            <a:endParaRPr lang="en-US" sz="2200" b="1" dirty="0"/>
          </a:p>
          <a:p>
            <a:pPr marL="342900" marR="0" lvl="0" indent="-342900" algn="l" rtl="0">
              <a:spcBef>
                <a:spcPts val="0"/>
              </a:spcBef>
              <a:spcAft>
                <a:spcPts val="0"/>
              </a:spcAft>
              <a:buClr>
                <a:schemeClr val="dk1"/>
              </a:buClr>
              <a:buSzPct val="100000"/>
              <a:buFont typeface="Arial"/>
              <a:buChar char="•"/>
            </a:pPr>
            <a:endParaRPr lang="en-US" sz="2200" b="1" dirty="0"/>
          </a:p>
          <a:p>
            <a:pPr marL="0" marR="0" lvl="0" indent="0" algn="l" rtl="0">
              <a:spcBef>
                <a:spcPts val="0"/>
              </a:spcBef>
              <a:spcAft>
                <a:spcPts val="0"/>
              </a:spcAft>
              <a:buClr>
                <a:schemeClr val="dk1"/>
              </a:buClr>
              <a:buSzPct val="100000"/>
              <a:buNone/>
            </a:pPr>
            <a:endParaRPr lang="en-US" sz="2200" b="1" dirty="0"/>
          </a:p>
          <a:p>
            <a:pPr marL="0" marR="0" lvl="0" indent="0" algn="l" rtl="0">
              <a:spcBef>
                <a:spcPts val="0"/>
              </a:spcBef>
              <a:spcAft>
                <a:spcPts val="0"/>
              </a:spcAft>
              <a:buClr>
                <a:schemeClr val="dk1"/>
              </a:buClr>
              <a:buSzPct val="100000"/>
              <a:buNone/>
            </a:pPr>
            <a:endParaRPr lang="en-US" sz="2200" b="1" dirty="0"/>
          </a:p>
          <a:p>
            <a:pPr marL="0" marR="0" lvl="0" indent="0" algn="l" rtl="0">
              <a:spcBef>
                <a:spcPts val="0"/>
              </a:spcBef>
              <a:spcAft>
                <a:spcPts val="0"/>
              </a:spcAft>
              <a:buClr>
                <a:schemeClr val="dk1"/>
              </a:buClr>
              <a:buSzPct val="100000"/>
              <a:buNone/>
            </a:pPr>
            <a:endParaRPr lang="en-US" sz="2200" b="1" dirty="0"/>
          </a:p>
          <a:p>
            <a:pPr marL="342900" marR="0" lvl="0" indent="-342900" algn="l" rtl="0">
              <a:spcBef>
                <a:spcPts val="0"/>
              </a:spcBef>
              <a:spcAft>
                <a:spcPts val="0"/>
              </a:spcAft>
              <a:buClr>
                <a:schemeClr val="dk1"/>
              </a:buClr>
              <a:buSzPct val="100000"/>
              <a:buFont typeface="Arial"/>
              <a:buChar char="•"/>
            </a:pPr>
            <a:r>
              <a:rPr lang="en-US" sz="2200" dirty="0"/>
              <a:t>Check out the PostgreSQL documentation to learn more about additional SELECT functionality:</a:t>
            </a:r>
          </a:p>
          <a:p>
            <a:pPr lvl="1" indent="-342900">
              <a:spcBef>
                <a:spcPts val="0"/>
              </a:spcBef>
              <a:buFont typeface="Arial"/>
              <a:buChar char="•"/>
            </a:pPr>
            <a:r>
              <a:rPr lang="en-US" sz="1800" dirty="0">
                <a:hlinkClick r:id="rId3"/>
              </a:rPr>
              <a:t>https://www.postgresql.org/docs/9.6/static/sql-select.html</a:t>
            </a:r>
          </a:p>
          <a:p>
            <a:pPr indent="-342900">
              <a:spcBef>
                <a:spcPts val="0"/>
              </a:spcBef>
            </a:pPr>
            <a:endParaRPr lang="en-US" sz="2200" dirty="0"/>
          </a:p>
        </p:txBody>
      </p:sp>
      <p:sp>
        <p:nvSpPr>
          <p:cNvPr id="325" name="Shape 32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52</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47038" y="1566233"/>
            <a:ext cx="7591510" cy="861774"/>
          </a:xfrm>
          <a:prstGeom prst="rect">
            <a:avLst/>
          </a:prstGeom>
          <a:solidFill>
            <a:schemeClr val="bg1">
              <a:lumMod val="85000"/>
            </a:schemeClr>
          </a:solidFill>
        </p:spPr>
        <p:txBody>
          <a:bodyPr wrap="square" lIns="274320" tIns="182880" rIns="274320" bIns="182880" anchor="ctr" anchorCtr="0">
            <a:spAutoFit/>
          </a:bodyPr>
          <a:lstStyle/>
          <a:p>
            <a:r>
              <a:rPr lang="tr-TR" sz="1600" dirty="0">
                <a:latin typeface="Consolas"/>
                <a:cs typeface="Consolas"/>
              </a:rPr>
              <a:t>SELECT </a:t>
            </a:r>
            <a:r>
              <a:rPr lang="en-US" sz="1600" dirty="0">
                <a:latin typeface="Consolas"/>
                <a:cs typeface="Consolas"/>
              </a:rPr>
              <a:t>price AS house_cost</a:t>
            </a:r>
            <a:endParaRPr lang="tr-TR" sz="1600" dirty="0">
              <a:latin typeface="Consolas"/>
              <a:cs typeface="Consolas"/>
            </a:endParaRPr>
          </a:p>
          <a:p>
            <a:r>
              <a:rPr lang="tr-TR" sz="1600" dirty="0">
                <a:latin typeface="Consolas"/>
                <a:cs typeface="Consolas"/>
              </a:rPr>
              <a:t>FROM </a:t>
            </a:r>
            <a:r>
              <a:rPr lang="en-US" sz="1600" dirty="0">
                <a:latin typeface="Consolas"/>
                <a:cs typeface="Consolas"/>
              </a:rPr>
              <a:t>main_home</a:t>
            </a:r>
            <a:r>
              <a:rPr lang="tr-TR" sz="1600" dirty="0">
                <a:latin typeface="Consolas"/>
                <a:cs typeface="Consolas"/>
              </a:rPr>
              <a:t>;</a:t>
            </a:r>
          </a:p>
        </p:txBody>
      </p:sp>
      <p:sp>
        <p:nvSpPr>
          <p:cNvPr id="7" name="Rectangle 6"/>
          <p:cNvSpPr/>
          <p:nvPr/>
        </p:nvSpPr>
        <p:spPr>
          <a:xfrm>
            <a:off x="947038" y="2941457"/>
            <a:ext cx="7591510" cy="861774"/>
          </a:xfrm>
          <a:prstGeom prst="rect">
            <a:avLst/>
          </a:prstGeom>
          <a:solidFill>
            <a:schemeClr val="bg1">
              <a:lumMod val="85000"/>
            </a:schemeClr>
          </a:solidFill>
        </p:spPr>
        <p:txBody>
          <a:bodyPr wrap="square" lIns="274320" tIns="182880" rIns="274320" bIns="182880" anchor="ctr" anchorCtr="0">
            <a:spAutoFit/>
          </a:bodyPr>
          <a:lstStyle/>
          <a:p>
            <a:r>
              <a:rPr lang="tr-TR" sz="1600" dirty="0">
                <a:latin typeface="Consolas"/>
                <a:cs typeface="Consolas"/>
              </a:rPr>
              <a:t>SELECT </a:t>
            </a:r>
            <a:r>
              <a:rPr lang="en-US" sz="1600" dirty="0">
                <a:latin typeface="Consolas"/>
                <a:cs typeface="Consolas"/>
              </a:rPr>
              <a:t>size.house_id, size.sqft_lot + size.sqft_above AS value</a:t>
            </a:r>
            <a:endParaRPr lang="tr-TR" sz="1600" dirty="0">
              <a:latin typeface="Consolas"/>
              <a:cs typeface="Consolas"/>
            </a:endParaRPr>
          </a:p>
          <a:p>
            <a:r>
              <a:rPr lang="tr-TR" sz="1600" dirty="0">
                <a:latin typeface="Consolas"/>
                <a:cs typeface="Consolas"/>
              </a:rPr>
              <a:t>FROM </a:t>
            </a:r>
            <a:r>
              <a:rPr lang="en-US" sz="1600" dirty="0">
                <a:latin typeface="Consolas"/>
                <a:cs typeface="Consolas"/>
              </a:rPr>
              <a:t>size</a:t>
            </a:r>
            <a:r>
              <a:rPr lang="tr-TR" sz="1600" dirty="0">
                <a:latin typeface="Consolas"/>
                <a:cs typeface="Consolas"/>
              </a:rPr>
              <a:t>;</a:t>
            </a:r>
          </a:p>
        </p:txBody>
      </p:sp>
    </p:spTree>
    <p:extLst>
      <p:ext uri="{BB962C8B-B14F-4D97-AF65-F5344CB8AC3E}">
        <p14:creationId xmlns:p14="http://schemas.microsoft.com/office/powerpoint/2010/main" val="399891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LIMIT</a:t>
            </a:r>
          </a:p>
        </p:txBody>
      </p:sp>
      <p:sp>
        <p:nvSpPr>
          <p:cNvPr id="388" name="Shape 388"/>
          <p:cNvSpPr txBox="1">
            <a:spLocks noGrp="1"/>
          </p:cNvSpPr>
          <p:nvPr>
            <p:ph type="body" idx="1"/>
          </p:nvPr>
        </p:nvSpPr>
        <p:spPr>
          <a:xfrm>
            <a:off x="838600" y="841325"/>
            <a:ext cx="7568800" cy="4048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dirty="0">
                <a:solidFill>
                  <a:schemeClr val="tx1"/>
                </a:solidFill>
              </a:rPr>
              <a:t>Returns only a </a:t>
            </a:r>
            <a:r>
              <a:rPr lang="en-US" sz="4000" b="1" dirty="0">
                <a:solidFill>
                  <a:schemeClr val="tx1"/>
                </a:solidFill>
              </a:rPr>
              <a:t>specific number of rows</a:t>
            </a:r>
            <a:r>
              <a:rPr lang="en-US" sz="4000" dirty="0">
                <a:solidFill>
                  <a:schemeClr val="tx1"/>
                </a:solidFill>
              </a:rPr>
              <a:t> from a query. </a:t>
            </a:r>
          </a:p>
          <a:p>
            <a:pPr lvl="1" indent="-342900">
              <a:spcBef>
                <a:spcPts val="0"/>
              </a:spcBef>
              <a:buFont typeface="Arial"/>
              <a:buChar char="•"/>
            </a:pPr>
            <a:endParaRPr lang="en-US" dirty="0">
              <a:solidFill>
                <a:schemeClr val="tx1"/>
              </a:solidFill>
            </a:endParaRPr>
          </a:p>
          <a:p>
            <a:pPr lvl="1" indent="-342900">
              <a:spcBef>
                <a:spcPts val="0"/>
              </a:spcBef>
              <a:buFont typeface="Arial"/>
              <a:buChar char="•"/>
            </a:pPr>
            <a:endParaRPr lang="en-US" dirty="0">
              <a:solidFill>
                <a:schemeClr val="tx1"/>
              </a:solidFill>
            </a:endParaRPr>
          </a:p>
          <a:p>
            <a:pPr lvl="1" indent="-342900">
              <a:spcBef>
                <a:spcPts val="0"/>
              </a:spcBef>
              <a:buFont typeface="Arial"/>
              <a:buChar char="•"/>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53</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08938" y="3452716"/>
            <a:ext cx="7591510"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location_table.latitude, location_table.longitude</a:t>
            </a:r>
          </a:p>
          <a:p>
            <a:r>
              <a:rPr lang="en-US" sz="1600" dirty="0">
                <a:latin typeface="Consolas"/>
                <a:cs typeface="Consolas"/>
              </a:rPr>
              <a:t>FROM location_table</a:t>
            </a:r>
          </a:p>
          <a:p>
            <a:r>
              <a:rPr lang="en-US" sz="1600" dirty="0">
                <a:latin typeface="Consolas"/>
                <a:cs typeface="Consolas"/>
              </a:rPr>
              <a:t>LIMIT 10;</a:t>
            </a:r>
            <a:endParaRPr lang="tr-TR" sz="1600" dirty="0">
              <a:latin typeface="Consolas"/>
              <a:cs typeface="Consolas"/>
            </a:endParaRPr>
          </a:p>
        </p:txBody>
      </p:sp>
    </p:spTree>
    <p:extLst>
      <p:ext uri="{BB962C8B-B14F-4D97-AF65-F5344CB8AC3E}">
        <p14:creationId xmlns:p14="http://schemas.microsoft.com/office/powerpoint/2010/main" val="747610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COUNT</a:t>
            </a:r>
          </a:p>
        </p:txBody>
      </p:sp>
      <p:sp>
        <p:nvSpPr>
          <p:cNvPr id="388" name="Shape 388"/>
          <p:cNvSpPr txBox="1">
            <a:spLocks noGrp="1"/>
          </p:cNvSpPr>
          <p:nvPr>
            <p:ph type="body" idx="1"/>
          </p:nvPr>
        </p:nvSpPr>
        <p:spPr>
          <a:xfrm>
            <a:off x="838600" y="841325"/>
            <a:ext cx="7568800" cy="51657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Returns the </a:t>
            </a:r>
            <a:r>
              <a:rPr lang="en-US" b="1" dirty="0">
                <a:solidFill>
                  <a:schemeClr val="tx1"/>
                </a:solidFill>
              </a:rPr>
              <a:t>number of rows</a:t>
            </a:r>
            <a:r>
              <a:rPr lang="en-US" dirty="0">
                <a:solidFill>
                  <a:schemeClr val="tx1"/>
                </a:solidFill>
              </a:rPr>
              <a:t> from a query.</a:t>
            </a: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NULL values are </a:t>
            </a:r>
            <a:r>
              <a:rPr lang="en-US" b="1" dirty="0">
                <a:solidFill>
                  <a:schemeClr val="tx1"/>
                </a:solidFill>
              </a:rPr>
              <a:t>not counted </a:t>
            </a:r>
            <a:r>
              <a:rPr lang="en-US" dirty="0">
                <a:solidFill>
                  <a:schemeClr val="tx1"/>
                </a:solidFill>
              </a:rPr>
              <a:t>in COUNT.</a:t>
            </a:r>
          </a:p>
          <a:p>
            <a:pPr lvl="1" indent="-342900">
              <a:spcBef>
                <a:spcPts val="0"/>
              </a:spcBef>
            </a:pPr>
            <a:r>
              <a:rPr lang="en-US" dirty="0">
                <a:solidFill>
                  <a:schemeClr val="tx1"/>
                </a:solidFill>
              </a:rPr>
              <a:t>NULL means info is missing or blank</a:t>
            </a:r>
          </a:p>
          <a:p>
            <a:pPr lvl="2" indent="-342900">
              <a:spcBef>
                <a:spcPts val="0"/>
              </a:spcBef>
            </a:pPr>
            <a:r>
              <a:rPr lang="en-US" dirty="0">
                <a:solidFill>
                  <a:schemeClr val="tx1"/>
                </a:solidFill>
              </a:rPr>
              <a:t>Not the same thing as empty string or zero!</a:t>
            </a:r>
          </a:p>
          <a:p>
            <a:pPr marL="400050" lvl="1" indent="0">
              <a:spcBef>
                <a:spcPts val="0"/>
              </a:spcBef>
              <a:buNone/>
            </a:pPr>
            <a:endParaRPr lang="en-US" dirty="0">
              <a:solidFill>
                <a:schemeClr val="tx1"/>
              </a:solidFill>
            </a:endParaRPr>
          </a:p>
          <a:p>
            <a:pPr marL="400050" lvl="1" indent="0">
              <a:spcBef>
                <a:spcPts val="0"/>
              </a:spcBef>
              <a:buNone/>
            </a:pPr>
            <a:endParaRPr lang="en-US" dirty="0">
              <a:solidFill>
                <a:schemeClr val="tx1"/>
              </a:solidFill>
            </a:endParaRPr>
          </a:p>
          <a:p>
            <a:pPr lvl="1" indent="-342900">
              <a:spcBef>
                <a:spcPts val="0"/>
              </a:spcBef>
              <a:buFont typeface="Arial"/>
              <a:buChar char="•"/>
            </a:pPr>
            <a:endParaRPr lang="en-US" dirty="0">
              <a:solidFill>
                <a:schemeClr val="tx1"/>
              </a:solidFill>
            </a:endParaRPr>
          </a:p>
          <a:p>
            <a:pPr lvl="1" indent="-342900">
              <a:spcBef>
                <a:spcPts val="0"/>
              </a:spcBef>
              <a:buFont typeface="Arial"/>
              <a:buChar char="•"/>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54</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08938" y="2390008"/>
            <a:ext cx="7591510" cy="861774"/>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COUNT(zipcode)</a:t>
            </a:r>
          </a:p>
          <a:p>
            <a:r>
              <a:rPr lang="en-US" sz="1600" dirty="0">
                <a:latin typeface="Consolas"/>
                <a:cs typeface="Consolas"/>
              </a:rPr>
              <a:t>FROM location_table;</a:t>
            </a:r>
            <a:endParaRPr lang="tr-TR" sz="1600" dirty="0">
              <a:latin typeface="Consolas"/>
              <a:cs typeface="Consolas"/>
            </a:endParaRPr>
          </a:p>
        </p:txBody>
      </p:sp>
    </p:spTree>
    <p:extLst>
      <p:ext uri="{BB962C8B-B14F-4D97-AF65-F5344CB8AC3E}">
        <p14:creationId xmlns:p14="http://schemas.microsoft.com/office/powerpoint/2010/main" val="3651204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DISTINCT</a:t>
            </a:r>
          </a:p>
        </p:txBody>
      </p:sp>
      <p:sp>
        <p:nvSpPr>
          <p:cNvPr id="388" name="Shape 388"/>
          <p:cNvSpPr txBox="1">
            <a:spLocks noGrp="1"/>
          </p:cNvSpPr>
          <p:nvPr>
            <p:ph type="body" idx="1"/>
          </p:nvPr>
        </p:nvSpPr>
        <p:spPr>
          <a:xfrm>
            <a:off x="850900" y="841325"/>
            <a:ext cx="7747400"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dirty="0">
                <a:solidFill>
                  <a:schemeClr val="tx1"/>
                </a:solidFill>
              </a:rPr>
              <a:t>Returns only the </a:t>
            </a:r>
            <a:r>
              <a:rPr lang="en-US" sz="4000" b="1" dirty="0">
                <a:solidFill>
                  <a:schemeClr val="tx1"/>
                </a:solidFill>
              </a:rPr>
              <a:t>unique values </a:t>
            </a:r>
            <a:r>
              <a:rPr lang="en-US" sz="4000" dirty="0">
                <a:solidFill>
                  <a:schemeClr val="tx1"/>
                </a:solidFill>
              </a:rPr>
              <a:t>in a column.</a:t>
            </a:r>
          </a:p>
          <a:p>
            <a:pPr marL="342900" marR="0" lvl="0" indent="-342900" algn="l" rtl="0">
              <a:lnSpc>
                <a:spcPct val="100000"/>
              </a:lnSpc>
              <a:spcBef>
                <a:spcPts val="0"/>
              </a:spcBef>
              <a:spcAft>
                <a:spcPts val="0"/>
              </a:spcAft>
              <a:buClr>
                <a:schemeClr val="dk1"/>
              </a:buClr>
              <a:buSzPct val="100000"/>
              <a:buFont typeface="Arial"/>
              <a:buChar char="•"/>
            </a:pPr>
            <a:r>
              <a:rPr lang="en-US" sz="4000" dirty="0">
                <a:solidFill>
                  <a:schemeClr val="tx1"/>
                </a:solidFill>
              </a:rPr>
              <a:t>Counts NULL.</a:t>
            </a: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55</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90600" y="4013589"/>
            <a:ext cx="7293948" cy="861774"/>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COUNT(DISTINCT(zipcode))</a:t>
            </a:r>
          </a:p>
          <a:p>
            <a:r>
              <a:rPr lang="en-US" sz="1600" dirty="0">
                <a:latin typeface="Consolas"/>
                <a:cs typeface="Consolas"/>
              </a:rPr>
              <a:t>FROM location_table;</a:t>
            </a:r>
            <a:endParaRPr lang="tr-TR" sz="1600" dirty="0">
              <a:latin typeface="Consolas"/>
              <a:cs typeface="Consolas"/>
            </a:endParaRPr>
          </a:p>
        </p:txBody>
      </p:sp>
    </p:spTree>
    <p:extLst>
      <p:ext uri="{BB962C8B-B14F-4D97-AF65-F5344CB8AC3E}">
        <p14:creationId xmlns:p14="http://schemas.microsoft.com/office/powerpoint/2010/main" val="3033775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ORDER BY</a:t>
            </a:r>
          </a:p>
        </p:txBody>
      </p:sp>
      <p:sp>
        <p:nvSpPr>
          <p:cNvPr id="388" name="Shape 388"/>
          <p:cNvSpPr txBox="1">
            <a:spLocks noGrp="1"/>
          </p:cNvSpPr>
          <p:nvPr>
            <p:ph type="body" idx="1"/>
          </p:nvPr>
        </p:nvSpPr>
        <p:spPr>
          <a:xfrm>
            <a:off x="693038" y="841325"/>
            <a:ext cx="7591510" cy="4048175"/>
          </a:xfrm>
          <a:prstGeom prst="rect">
            <a:avLst/>
          </a:prstGeom>
          <a:noFill/>
          <a:ln>
            <a:noFill/>
          </a:ln>
        </p:spPr>
        <p:txBody>
          <a:bodyPr lIns="91425" tIns="45700" rIns="91425" bIns="45700" anchor="t" anchorCtr="0">
            <a:normAutofit lnSpcReduction="10000"/>
          </a:bodyPr>
          <a:lstStyle/>
          <a:p>
            <a:pPr marL="342900" marR="0" lvl="0" indent="-342900" algn="l" rtl="0">
              <a:lnSpc>
                <a:spcPct val="100000"/>
              </a:lnSpc>
              <a:spcBef>
                <a:spcPts val="0"/>
              </a:spcBef>
              <a:spcAft>
                <a:spcPts val="0"/>
              </a:spcAft>
              <a:buClr>
                <a:schemeClr val="dk1"/>
              </a:buClr>
              <a:buSzPct val="100000"/>
              <a:buFont typeface="Arial"/>
              <a:buChar char="•"/>
            </a:pPr>
            <a:r>
              <a:rPr lang="en-US" sz="3500" dirty="0">
                <a:solidFill>
                  <a:schemeClr val="tx1"/>
                </a:solidFill>
              </a:rPr>
              <a:t>Returns output in a specific </a:t>
            </a:r>
            <a:r>
              <a:rPr lang="en-US" sz="3500" b="1" dirty="0">
                <a:solidFill>
                  <a:schemeClr val="tx1"/>
                </a:solidFill>
              </a:rPr>
              <a:t>order (ascending or descending).</a:t>
            </a:r>
          </a:p>
          <a:p>
            <a:pPr marL="342900" marR="0" lvl="0" indent="-342900" algn="l" rtl="0">
              <a:lnSpc>
                <a:spcPct val="100000"/>
              </a:lnSpc>
              <a:spcBef>
                <a:spcPts val="0"/>
              </a:spcBef>
              <a:spcAft>
                <a:spcPts val="0"/>
              </a:spcAft>
              <a:buClr>
                <a:schemeClr val="dk1"/>
              </a:buClr>
              <a:buSzPct val="100000"/>
              <a:buFont typeface="Arial"/>
              <a:buChar char="•"/>
            </a:pPr>
            <a:r>
              <a:rPr lang="en-US" sz="3500" dirty="0">
                <a:solidFill>
                  <a:schemeClr val="tx1"/>
                </a:solidFill>
              </a:rPr>
              <a:t>Can have </a:t>
            </a:r>
            <a:r>
              <a:rPr lang="en-US" sz="3500" b="1" dirty="0">
                <a:solidFill>
                  <a:schemeClr val="tx1"/>
                </a:solidFill>
              </a:rPr>
              <a:t>multiple orders of ordering </a:t>
            </a:r>
            <a:r>
              <a:rPr lang="en-US" sz="3500" dirty="0">
                <a:solidFill>
                  <a:schemeClr val="tx1"/>
                </a:solidFill>
              </a:rPr>
              <a:t>(e.g., first ascending order by column x then descending order by column y).</a:t>
            </a:r>
          </a:p>
          <a:p>
            <a:pPr marL="342900" marR="0" lvl="0" indent="-342900" algn="l" rtl="0">
              <a:lnSpc>
                <a:spcPct val="100000"/>
              </a:lnSpc>
              <a:spcBef>
                <a:spcPts val="0"/>
              </a:spcBef>
              <a:spcAft>
                <a:spcPts val="0"/>
              </a:spcAft>
              <a:buClr>
                <a:schemeClr val="dk1"/>
              </a:buClr>
              <a:buSzPct val="100000"/>
              <a:buFont typeface="Arial"/>
              <a:buChar char="•"/>
            </a:pPr>
            <a:r>
              <a:rPr lang="en-US" sz="3500" b="1" dirty="0">
                <a:solidFill>
                  <a:schemeClr val="tx1"/>
                </a:solidFill>
              </a:rPr>
              <a:t>ASC </a:t>
            </a:r>
            <a:r>
              <a:rPr lang="en-US" sz="3500" dirty="0">
                <a:solidFill>
                  <a:schemeClr val="tx1"/>
                </a:solidFill>
              </a:rPr>
              <a:t>for </a:t>
            </a:r>
            <a:r>
              <a:rPr lang="en-US" sz="3500" b="1" dirty="0">
                <a:solidFill>
                  <a:schemeClr val="tx1"/>
                </a:solidFill>
              </a:rPr>
              <a:t>ascending </a:t>
            </a:r>
            <a:r>
              <a:rPr lang="en-US" sz="3500" dirty="0">
                <a:solidFill>
                  <a:schemeClr val="tx1"/>
                </a:solidFill>
              </a:rPr>
              <a:t>and </a:t>
            </a:r>
            <a:r>
              <a:rPr lang="en-US" sz="3500" b="1" dirty="0">
                <a:solidFill>
                  <a:schemeClr val="tx1"/>
                </a:solidFill>
              </a:rPr>
              <a:t>DESC </a:t>
            </a:r>
            <a:r>
              <a:rPr lang="en-US" sz="3500" dirty="0">
                <a:solidFill>
                  <a:schemeClr val="tx1"/>
                </a:solidFill>
              </a:rPr>
              <a:t>for </a:t>
            </a:r>
            <a:r>
              <a:rPr lang="en-US" sz="3500" b="1" dirty="0">
                <a:solidFill>
                  <a:schemeClr val="tx1"/>
                </a:solidFill>
              </a:rPr>
              <a:t>descending.</a:t>
            </a:r>
          </a:p>
          <a:p>
            <a:pPr lvl="1" indent="-342900">
              <a:spcBef>
                <a:spcPts val="0"/>
              </a:spcBef>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56</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01700" y="4893762"/>
            <a:ext cx="7382848"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DISTINCT(zipcode)</a:t>
            </a:r>
          </a:p>
          <a:p>
            <a:r>
              <a:rPr lang="en-US" sz="1600" dirty="0">
                <a:latin typeface="Consolas"/>
                <a:cs typeface="Consolas"/>
              </a:rPr>
              <a:t>FROM location_table</a:t>
            </a:r>
          </a:p>
          <a:p>
            <a:r>
              <a:rPr lang="en-US" sz="1600" dirty="0">
                <a:latin typeface="Consolas"/>
                <a:cs typeface="Consolas"/>
              </a:rPr>
              <a:t>ORDER BY zipcode;</a:t>
            </a:r>
            <a:endParaRPr lang="tr-TR" sz="1600" dirty="0">
              <a:latin typeface="Consolas"/>
              <a:cs typeface="Consolas"/>
            </a:endParaRPr>
          </a:p>
        </p:txBody>
      </p:sp>
    </p:spTree>
    <p:extLst>
      <p:ext uri="{BB962C8B-B14F-4D97-AF65-F5344CB8AC3E}">
        <p14:creationId xmlns:p14="http://schemas.microsoft.com/office/powerpoint/2010/main" val="3596331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OPERATORS</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fontScale="85000" lnSpcReduction="10000"/>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Used often with WHERE (discussed next)</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Allows you to </a:t>
            </a:r>
            <a:r>
              <a:rPr lang="en-US" b="1" dirty="0">
                <a:solidFill>
                  <a:schemeClr val="tx1"/>
                </a:solidFill>
              </a:rPr>
              <a:t>create “tests” </a:t>
            </a:r>
            <a:r>
              <a:rPr lang="en-US" dirty="0">
                <a:solidFill>
                  <a:schemeClr val="tx1"/>
                </a:solidFill>
              </a:rPr>
              <a:t>where if met you pull some information from the database.</a:t>
            </a:r>
          </a:p>
          <a:p>
            <a:pPr marL="400050" lvl="1" indent="0">
              <a:spcBef>
                <a:spcPts val="0"/>
              </a:spcBef>
              <a:buNone/>
            </a:pPr>
            <a:r>
              <a:rPr lang="en-US" dirty="0">
                <a:solidFill>
                  <a:schemeClr val="tx1"/>
                </a:solidFill>
              </a:rPr>
              <a:t>	</a:t>
            </a:r>
            <a:r>
              <a:rPr lang="en-US" b="1" dirty="0">
                <a:solidFill>
                  <a:schemeClr val="tx1"/>
                </a:solidFill>
              </a:rPr>
              <a:t>=		Equal</a:t>
            </a:r>
          </a:p>
          <a:p>
            <a:pPr marL="400050" lvl="1" indent="0">
              <a:spcBef>
                <a:spcPts val="0"/>
              </a:spcBef>
              <a:buNone/>
            </a:pPr>
            <a:r>
              <a:rPr lang="en-US" b="1" dirty="0">
                <a:solidFill>
                  <a:schemeClr val="tx1"/>
                </a:solidFill>
              </a:rPr>
              <a:t>	&gt;		Greater than</a:t>
            </a:r>
          </a:p>
          <a:p>
            <a:pPr marL="400050" lvl="1" indent="0">
              <a:spcBef>
                <a:spcPts val="0"/>
              </a:spcBef>
              <a:buNone/>
            </a:pPr>
            <a:r>
              <a:rPr lang="en-US" b="1" dirty="0">
                <a:solidFill>
                  <a:schemeClr val="tx1"/>
                </a:solidFill>
              </a:rPr>
              <a:t>	&lt;		Less than</a:t>
            </a:r>
          </a:p>
          <a:p>
            <a:pPr marL="400050" lvl="1" indent="0">
              <a:spcBef>
                <a:spcPts val="0"/>
              </a:spcBef>
              <a:buNone/>
            </a:pPr>
            <a:r>
              <a:rPr lang="en-US" b="1" dirty="0">
                <a:solidFill>
                  <a:schemeClr val="tx1"/>
                </a:solidFill>
              </a:rPr>
              <a:t>	&gt;=		Greater than or Equal</a:t>
            </a:r>
          </a:p>
          <a:p>
            <a:pPr marL="400050" lvl="1" indent="0">
              <a:spcBef>
                <a:spcPts val="0"/>
              </a:spcBef>
              <a:buNone/>
            </a:pPr>
            <a:r>
              <a:rPr lang="en-US" b="1" dirty="0">
                <a:solidFill>
                  <a:schemeClr val="tx1"/>
                </a:solidFill>
              </a:rPr>
              <a:t>	&lt;=		Less than or Equal</a:t>
            </a:r>
          </a:p>
          <a:p>
            <a:pPr marL="400050" lvl="1" indent="0">
              <a:spcBef>
                <a:spcPts val="0"/>
              </a:spcBef>
              <a:buNone/>
            </a:pPr>
            <a:r>
              <a:rPr lang="en-US" b="1" dirty="0">
                <a:solidFill>
                  <a:schemeClr val="tx1"/>
                </a:solidFill>
              </a:rPr>
              <a:t>	&lt;&gt; or !=	Not Equal</a:t>
            </a:r>
          </a:p>
          <a:p>
            <a:pPr marL="400050" lvl="1" indent="0">
              <a:spcBef>
                <a:spcPts val="0"/>
              </a:spcBef>
              <a:buNone/>
            </a:pPr>
            <a:r>
              <a:rPr lang="en-US" b="1" dirty="0">
                <a:solidFill>
                  <a:schemeClr val="tx1"/>
                </a:solidFill>
              </a:rPr>
              <a:t>	AND		Logical AND operator</a:t>
            </a:r>
          </a:p>
          <a:p>
            <a:pPr marL="400050" lvl="1" indent="0">
              <a:spcBef>
                <a:spcPts val="0"/>
              </a:spcBef>
              <a:buNone/>
            </a:pPr>
            <a:r>
              <a:rPr lang="en-US" b="1" dirty="0">
                <a:solidFill>
                  <a:schemeClr val="tx1"/>
                </a:solidFill>
              </a:rPr>
              <a:t>	OR		Logical OR operator</a:t>
            </a:r>
          </a:p>
          <a:p>
            <a:pPr marL="400050" lvl="1" indent="0">
              <a:spcBef>
                <a:spcPts val="0"/>
              </a:spcBef>
              <a:buNone/>
            </a:pPr>
            <a:r>
              <a:rPr lang="en-US" b="1" dirty="0">
                <a:solidFill>
                  <a:schemeClr val="tx1"/>
                </a:solidFill>
              </a:rPr>
              <a:t>	</a:t>
            </a:r>
          </a:p>
          <a:p>
            <a:pPr marL="457200" indent="-457200">
              <a:spcBef>
                <a:spcPts val="0"/>
              </a:spcBef>
              <a:buFont typeface="Arial" panose="020B0604020202020204" pitchFamily="34" charset="0"/>
              <a:buChar char="•"/>
            </a:pPr>
            <a:r>
              <a:rPr lang="en-US" dirty="0">
                <a:solidFill>
                  <a:schemeClr val="tx1"/>
                </a:solidFill>
              </a:rPr>
              <a:t>If you are using this for a </a:t>
            </a:r>
            <a:r>
              <a:rPr lang="en-US" b="1" dirty="0">
                <a:solidFill>
                  <a:schemeClr val="tx1"/>
                </a:solidFill>
              </a:rPr>
              <a:t>test with text</a:t>
            </a:r>
            <a:r>
              <a:rPr lang="en-US" dirty="0">
                <a:solidFill>
                  <a:schemeClr val="tx1"/>
                </a:solidFill>
              </a:rPr>
              <a:t>, you must use </a:t>
            </a:r>
            <a:r>
              <a:rPr lang="en-US" b="1" dirty="0">
                <a:solidFill>
                  <a:schemeClr val="tx1"/>
                </a:solidFill>
              </a:rPr>
              <a:t>single quotations </a:t>
            </a:r>
            <a:r>
              <a:rPr lang="en-US" dirty="0">
                <a:solidFill>
                  <a:schemeClr val="tx1"/>
                </a:solidFill>
              </a:rPr>
              <a:t>(not double)</a:t>
            </a: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57</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338446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WHERE</a:t>
            </a:r>
          </a:p>
        </p:txBody>
      </p:sp>
      <p:sp>
        <p:nvSpPr>
          <p:cNvPr id="388" name="Shape 388"/>
          <p:cNvSpPr txBox="1">
            <a:spLocks noGrp="1"/>
          </p:cNvSpPr>
          <p:nvPr>
            <p:ph type="body" idx="1"/>
          </p:nvPr>
        </p:nvSpPr>
        <p:spPr>
          <a:xfrm>
            <a:off x="693038" y="841325"/>
            <a:ext cx="7591510" cy="54959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One of the most important and versatile SQL commands that returns </a:t>
            </a:r>
            <a:r>
              <a:rPr lang="en-US" b="1" dirty="0">
                <a:solidFill>
                  <a:schemeClr val="tx1"/>
                </a:solidFill>
              </a:rPr>
              <a:t>particular rows </a:t>
            </a:r>
            <a:r>
              <a:rPr lang="en-US" dirty="0">
                <a:solidFill>
                  <a:schemeClr val="tx1"/>
                </a:solidFill>
              </a:rPr>
              <a:t>based on </a:t>
            </a:r>
            <a:r>
              <a:rPr lang="en-US" b="1" dirty="0">
                <a:solidFill>
                  <a:schemeClr val="tx1"/>
                </a:solidFill>
              </a:rPr>
              <a:t>certain conditions</a:t>
            </a:r>
            <a:r>
              <a:rPr lang="en-US" dirty="0">
                <a:solidFill>
                  <a:schemeClr val="tx1"/>
                </a:solidFill>
              </a:rPr>
              <a:t>.</a:t>
            </a: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indent="-342900">
              <a:spcBef>
                <a:spcPts val="0"/>
              </a:spcBef>
            </a:pPr>
            <a:r>
              <a:rPr lang="en-US" dirty="0">
                <a:solidFill>
                  <a:schemeClr val="tx1"/>
                </a:solidFill>
              </a:rPr>
              <a:t>Conditions could utilize operators (previous slide), BETWEEN, IN, LIKE, etc..</a:t>
            </a:r>
          </a:p>
          <a:p>
            <a:pPr marL="0" indent="0">
              <a:spcBef>
                <a:spcPts val="0"/>
              </a:spcBef>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58</a:t>
            </a:fld>
            <a:endParaRPr lang="en-US" sz="1200" dirty="0">
              <a:solidFill>
                <a:srgbClr val="888888"/>
              </a:solidFill>
              <a:latin typeface="Helvetica Neue"/>
              <a:ea typeface="Helvetica Neue"/>
              <a:cs typeface="Helvetica Neue"/>
              <a:sym typeface="Helvetica Neue"/>
            </a:endParaRPr>
          </a:p>
        </p:txBody>
      </p:sp>
      <p:sp>
        <p:nvSpPr>
          <p:cNvPr id="5" name="Rectangle 4"/>
          <p:cNvSpPr/>
          <p:nvPr/>
        </p:nvSpPr>
        <p:spPr>
          <a:xfrm>
            <a:off x="901700" y="3021421"/>
            <a:ext cx="7382848"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house_id, yr_renovated</a:t>
            </a:r>
          </a:p>
          <a:p>
            <a:r>
              <a:rPr lang="en-US" sz="1600" dirty="0">
                <a:latin typeface="Consolas"/>
                <a:cs typeface="Consolas"/>
              </a:rPr>
              <a:t>FROM build_info</a:t>
            </a:r>
          </a:p>
          <a:p>
            <a:r>
              <a:rPr lang="en-US" sz="1600" dirty="0">
                <a:latin typeface="Consolas"/>
                <a:cs typeface="Consolas"/>
              </a:rPr>
              <a:t>WHERE yr_renovated &lt;&gt; 0;</a:t>
            </a:r>
            <a:endParaRPr lang="tr-TR" sz="1600" dirty="0">
              <a:latin typeface="Consolas"/>
              <a:cs typeface="Consolas"/>
            </a:endParaRPr>
          </a:p>
        </p:txBody>
      </p:sp>
    </p:spTree>
    <p:extLst>
      <p:ext uri="{BB962C8B-B14F-4D97-AF65-F5344CB8AC3E}">
        <p14:creationId xmlns:p14="http://schemas.microsoft.com/office/powerpoint/2010/main" val="3696722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BETWEEN</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Used often with WHERE</a:t>
            </a: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r>
              <a:rPr lang="en-US" b="1" dirty="0">
                <a:solidFill>
                  <a:schemeClr val="tx1"/>
                </a:solidFill>
              </a:rPr>
              <a:t>Equivalent</a:t>
            </a:r>
            <a:r>
              <a:rPr lang="en-US" dirty="0">
                <a:solidFill>
                  <a:schemeClr val="tx1"/>
                </a:solidFill>
              </a:rPr>
              <a:t> to using </a:t>
            </a:r>
            <a:r>
              <a:rPr lang="en-US" b="1" dirty="0">
                <a:solidFill>
                  <a:schemeClr val="tx1"/>
                </a:solidFill>
              </a:rPr>
              <a:t>greater than or equal to and less than</a:t>
            </a:r>
            <a:r>
              <a:rPr lang="en-US" dirty="0">
                <a:solidFill>
                  <a:schemeClr val="tx1"/>
                </a:solidFill>
              </a:rPr>
              <a:t> </a:t>
            </a:r>
            <a:r>
              <a:rPr lang="en-US" b="1" dirty="0">
                <a:solidFill>
                  <a:schemeClr val="tx1"/>
                </a:solidFill>
              </a:rPr>
              <a:t>or equal to </a:t>
            </a:r>
            <a:r>
              <a:rPr lang="en-US" dirty="0">
                <a:solidFill>
                  <a:schemeClr val="tx1"/>
                </a:solidFill>
              </a:rPr>
              <a:t>in a conditional</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NOT BETWEEN</a:t>
            </a: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59</a:t>
            </a:fld>
            <a:endParaRPr lang="en-US" sz="1200" dirty="0">
              <a:solidFill>
                <a:srgbClr val="888888"/>
              </a:solidFill>
              <a:latin typeface="Helvetica Neue"/>
              <a:ea typeface="Helvetica Neue"/>
              <a:cs typeface="Helvetica Neue"/>
              <a:sym typeface="Helvetica Neue"/>
            </a:endParaRPr>
          </a:p>
        </p:txBody>
      </p:sp>
      <p:sp>
        <p:nvSpPr>
          <p:cNvPr id="5" name="Rectangle 4"/>
          <p:cNvSpPr/>
          <p:nvPr/>
        </p:nvSpPr>
        <p:spPr>
          <a:xfrm>
            <a:off x="901700" y="1850819"/>
            <a:ext cx="7382848" cy="1354217"/>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house_id, yr_renovated</a:t>
            </a:r>
          </a:p>
          <a:p>
            <a:r>
              <a:rPr lang="en-US" sz="1600" dirty="0">
                <a:latin typeface="Consolas"/>
                <a:cs typeface="Consolas"/>
              </a:rPr>
              <a:t>FROM build_info</a:t>
            </a:r>
          </a:p>
          <a:p>
            <a:r>
              <a:rPr lang="en-US" sz="1600" dirty="0">
                <a:latin typeface="Consolas"/>
                <a:cs typeface="Consolas"/>
              </a:rPr>
              <a:t>WHERE yr_renovated NOT BETWEEN 2008 AND 2010</a:t>
            </a:r>
          </a:p>
          <a:p>
            <a:r>
              <a:rPr lang="en-US" sz="1600" dirty="0">
                <a:latin typeface="Consolas"/>
                <a:cs typeface="Consolas"/>
              </a:rPr>
              <a:t>AND yr_renovated != 0;</a:t>
            </a:r>
            <a:endParaRPr lang="tr-TR" sz="1600" dirty="0">
              <a:latin typeface="Consolas"/>
              <a:cs typeface="Consolas"/>
            </a:endParaRPr>
          </a:p>
        </p:txBody>
      </p:sp>
    </p:spTree>
    <p:extLst>
      <p:ext uri="{BB962C8B-B14F-4D97-AF65-F5344CB8AC3E}">
        <p14:creationId xmlns:p14="http://schemas.microsoft.com/office/powerpoint/2010/main" val="3675716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INTRODUCTION</a:t>
            </a:r>
          </a:p>
        </p:txBody>
      </p:sp>
      <p:sp>
        <p:nvSpPr>
          <p:cNvPr id="139" name="Shape 1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802123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Used often with WHERE and subqueries (discussed later)</a:t>
            </a: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indent="-342900">
              <a:spcBef>
                <a:spcPts val="0"/>
              </a:spcBef>
            </a:pPr>
            <a:r>
              <a:rPr lang="en-US" dirty="0">
                <a:solidFill>
                  <a:schemeClr val="tx1"/>
                </a:solidFill>
              </a:rPr>
              <a:t>Equivalent to a </a:t>
            </a:r>
            <a:r>
              <a:rPr lang="en-US" b="1" dirty="0">
                <a:solidFill>
                  <a:schemeClr val="tx1"/>
                </a:solidFill>
              </a:rPr>
              <a:t>bunch of OR statements</a:t>
            </a:r>
          </a:p>
          <a:p>
            <a:pPr indent="-342900">
              <a:spcBef>
                <a:spcPts val="0"/>
              </a:spcBef>
            </a:pPr>
            <a:r>
              <a:rPr lang="en-US" dirty="0">
                <a:solidFill>
                  <a:schemeClr val="tx1"/>
                </a:solidFill>
              </a:rPr>
              <a:t>NOT IN</a:t>
            </a: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60</a:t>
            </a:fld>
            <a:endParaRPr lang="en-US" sz="1200" dirty="0">
              <a:solidFill>
                <a:srgbClr val="888888"/>
              </a:solidFill>
              <a:latin typeface="Helvetica Neue"/>
              <a:ea typeface="Helvetica Neue"/>
              <a:cs typeface="Helvetica Neue"/>
              <a:sym typeface="Helvetica Neue"/>
            </a:endParaRPr>
          </a:p>
        </p:txBody>
      </p:sp>
      <p:sp>
        <p:nvSpPr>
          <p:cNvPr id="5" name="Rectangle 4"/>
          <p:cNvSpPr/>
          <p:nvPr/>
        </p:nvSpPr>
        <p:spPr>
          <a:xfrm>
            <a:off x="901700" y="2249695"/>
            <a:ext cx="7382848"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house_id,yr_renovated</a:t>
            </a:r>
          </a:p>
          <a:p>
            <a:r>
              <a:rPr lang="en-US" sz="1600" dirty="0">
                <a:latin typeface="Consolas"/>
                <a:cs typeface="Consolas"/>
              </a:rPr>
              <a:t>FROM build_info</a:t>
            </a:r>
          </a:p>
          <a:p>
            <a:r>
              <a:rPr lang="en-US" sz="1600" dirty="0">
                <a:latin typeface="Consolas"/>
                <a:cs typeface="Consolas"/>
              </a:rPr>
              <a:t>WHERE yr_renovated IN (1991, 2002, 2008, 2010);</a:t>
            </a:r>
            <a:endParaRPr lang="tr-TR" sz="1600" dirty="0">
              <a:latin typeface="Consolas"/>
              <a:cs typeface="Consolas"/>
            </a:endParaRPr>
          </a:p>
        </p:txBody>
      </p:sp>
    </p:spTree>
    <p:extLst>
      <p:ext uri="{BB962C8B-B14F-4D97-AF65-F5344CB8AC3E}">
        <p14:creationId xmlns:p14="http://schemas.microsoft.com/office/powerpoint/2010/main" val="3849743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LIKE / ILIKE</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fontScale="92500" lnSpcReduction="20000"/>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Basic “</a:t>
            </a:r>
            <a:r>
              <a:rPr lang="en-US" b="1" dirty="0">
                <a:solidFill>
                  <a:schemeClr val="tx1"/>
                </a:solidFill>
              </a:rPr>
              <a:t>pattern matching</a:t>
            </a:r>
            <a:r>
              <a:rPr lang="en-US" dirty="0">
                <a:solidFill>
                  <a:schemeClr val="tx1"/>
                </a:solidFill>
              </a:rPr>
              <a:t>” tool</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Often used with WHERE</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Basic format: </a:t>
            </a:r>
            <a:r>
              <a:rPr lang="en-US" i="1" dirty="0">
                <a:solidFill>
                  <a:schemeClr val="tx1"/>
                </a:solidFill>
              </a:rPr>
              <a:t>SELECT column_1, column_2, column_3…FROM table_name WHERE column_x LIKE ‘A%’;</a:t>
            </a:r>
          </a:p>
          <a:p>
            <a:pPr lvl="1" indent="-342900">
              <a:spcBef>
                <a:spcPts val="0"/>
              </a:spcBef>
              <a:buFont typeface="Arial"/>
              <a:buChar char="•"/>
            </a:pPr>
            <a:r>
              <a:rPr lang="en-US" dirty="0">
                <a:solidFill>
                  <a:schemeClr val="tx1"/>
                </a:solidFill>
              </a:rPr>
              <a:t>Returns all values that start with A</a:t>
            </a:r>
          </a:p>
          <a:p>
            <a:pPr lvl="2" indent="-342900">
              <a:spcBef>
                <a:spcPts val="0"/>
              </a:spcBef>
            </a:pPr>
            <a:r>
              <a:rPr lang="en-US" dirty="0">
                <a:solidFill>
                  <a:schemeClr val="tx1"/>
                </a:solidFill>
              </a:rPr>
              <a:t>% = wildcard </a:t>
            </a:r>
            <a:r>
              <a:rPr lang="en-US" dirty="0">
                <a:solidFill>
                  <a:schemeClr val="tx1"/>
                </a:solidFill>
                <a:sym typeface="Wingdings" panose="05000000000000000000" pitchFamily="2" charset="2"/>
              </a:rPr>
              <a:t> any sequence of characters</a:t>
            </a:r>
          </a:p>
          <a:p>
            <a:pPr lvl="2" indent="-342900">
              <a:spcBef>
                <a:spcPts val="0"/>
              </a:spcBef>
            </a:pPr>
            <a:r>
              <a:rPr lang="en-US" dirty="0">
                <a:solidFill>
                  <a:schemeClr val="tx1"/>
                </a:solidFill>
                <a:sym typeface="Wingdings" panose="05000000000000000000" pitchFamily="2" charset="2"/>
              </a:rPr>
              <a:t>_ = wildcard  any SINGLE character</a:t>
            </a:r>
          </a:p>
          <a:p>
            <a:pPr indent="-342900">
              <a:spcBef>
                <a:spcPts val="0"/>
              </a:spcBef>
            </a:pPr>
            <a:r>
              <a:rPr lang="en-US" dirty="0">
                <a:solidFill>
                  <a:schemeClr val="tx1"/>
                </a:solidFill>
                <a:sym typeface="Wingdings" panose="05000000000000000000" pitchFamily="2" charset="2"/>
              </a:rPr>
              <a:t>ILIKE = case insensitive</a:t>
            </a:r>
          </a:p>
          <a:p>
            <a:pPr indent="-342900">
              <a:spcBef>
                <a:spcPts val="0"/>
              </a:spcBef>
            </a:pPr>
            <a:r>
              <a:rPr lang="en-US" dirty="0">
                <a:solidFill>
                  <a:schemeClr val="tx1"/>
                </a:solidFill>
                <a:sym typeface="Wingdings" panose="05000000000000000000" pitchFamily="2" charset="2"/>
              </a:rPr>
              <a:t>Other ways to “pattern match” – see documentation:</a:t>
            </a:r>
          </a:p>
          <a:p>
            <a:pPr lvl="1" indent="-342900">
              <a:spcBef>
                <a:spcPts val="0"/>
              </a:spcBef>
            </a:pPr>
            <a:r>
              <a:rPr lang="en-US" dirty="0">
                <a:solidFill>
                  <a:schemeClr val="tx1"/>
                </a:solidFill>
                <a:sym typeface="Wingdings" panose="05000000000000000000" pitchFamily="2" charset="2"/>
                <a:hlinkClick r:id="rId3"/>
              </a:rPr>
              <a:t>https://www.postgresql.org/docs/9.6/static/functions-matching.html</a:t>
            </a:r>
            <a:endParaRPr lang="en-US" dirty="0">
              <a:solidFill>
                <a:schemeClr val="tx1"/>
              </a:solidFill>
              <a:sym typeface="Wingdings" panose="05000000000000000000" pitchFamily="2" charset="2"/>
            </a:endParaRPr>
          </a:p>
          <a:p>
            <a:pPr lvl="2" indent="-342900">
              <a:spcBef>
                <a:spcPts val="0"/>
              </a:spcBef>
            </a:pPr>
            <a:endParaRPr lang="en-US" dirty="0">
              <a:solidFill>
                <a:schemeClr val="tx1"/>
              </a:solidFill>
            </a:endParaRP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61</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861559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Bringing These SQL Commands Together</a:t>
            </a:r>
          </a:p>
        </p:txBody>
      </p:sp>
      <p:sp>
        <p:nvSpPr>
          <p:cNvPr id="349" name="Shape 34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62</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14400" y="1025968"/>
            <a:ext cx="7382848" cy="1354217"/>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yr_built, house_id </a:t>
            </a:r>
          </a:p>
          <a:p>
            <a:r>
              <a:rPr lang="en-US" sz="1600" dirty="0">
                <a:latin typeface="Consolas"/>
                <a:cs typeface="Consolas"/>
              </a:rPr>
              <a:t>FROM build_info</a:t>
            </a:r>
          </a:p>
          <a:p>
            <a:r>
              <a:rPr lang="en-US" sz="1600" dirty="0">
                <a:latin typeface="Consolas"/>
                <a:cs typeface="Consolas"/>
              </a:rPr>
              <a:t>WHERE yr_built &gt;= 1940</a:t>
            </a:r>
          </a:p>
          <a:p>
            <a:r>
              <a:rPr lang="en-US" sz="1600" dirty="0">
                <a:latin typeface="Consolas"/>
                <a:cs typeface="Consolas"/>
              </a:rPr>
              <a:t>ORDER BY yr_built ASC;</a:t>
            </a:r>
            <a:endParaRPr lang="tr-TR" sz="1600" dirty="0">
              <a:latin typeface="Consolas"/>
              <a:cs typeface="Consolas"/>
            </a:endParaRPr>
          </a:p>
        </p:txBody>
      </p:sp>
      <p:sp>
        <p:nvSpPr>
          <p:cNvPr id="7" name="Rectangle 6"/>
          <p:cNvSpPr/>
          <p:nvPr/>
        </p:nvSpPr>
        <p:spPr>
          <a:xfrm>
            <a:off x="927100" y="2769758"/>
            <a:ext cx="7382848" cy="1600438"/>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house_ids </a:t>
            </a:r>
          </a:p>
          <a:p>
            <a:r>
              <a:rPr lang="en-US" sz="1600" dirty="0">
                <a:latin typeface="Consolas"/>
                <a:cs typeface="Consolas"/>
              </a:rPr>
              <a:t>FROM house_details</a:t>
            </a:r>
          </a:p>
          <a:p>
            <a:r>
              <a:rPr lang="en-US" sz="1600" dirty="0">
                <a:latin typeface="Consolas"/>
                <a:cs typeface="Consolas"/>
              </a:rPr>
              <a:t>WHERE bedrooms BETWEEN 2 AND 4</a:t>
            </a:r>
          </a:p>
          <a:p>
            <a:r>
              <a:rPr lang="en-US" sz="1600" dirty="0">
                <a:latin typeface="Consolas"/>
                <a:cs typeface="Consolas"/>
              </a:rPr>
              <a:t>AND bathrooms &gt; 1.5</a:t>
            </a:r>
          </a:p>
          <a:p>
            <a:r>
              <a:rPr lang="en-US" sz="1600" dirty="0">
                <a:latin typeface="Consolas"/>
                <a:cs typeface="Consolas"/>
              </a:rPr>
              <a:t>AND condition IN (3,4);</a:t>
            </a:r>
            <a:endParaRPr lang="tr-TR" sz="1600" dirty="0">
              <a:latin typeface="Consolas"/>
              <a:cs typeface="Consolas"/>
            </a:endParaRPr>
          </a:p>
        </p:txBody>
      </p:sp>
      <p:sp>
        <p:nvSpPr>
          <p:cNvPr id="8" name="Rectangle 7"/>
          <p:cNvSpPr/>
          <p:nvPr/>
        </p:nvSpPr>
        <p:spPr>
          <a:xfrm>
            <a:off x="927100" y="4769975"/>
            <a:ext cx="7382848"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latitude, longitude</a:t>
            </a:r>
          </a:p>
          <a:p>
            <a:r>
              <a:rPr lang="en-US" sz="1600" dirty="0">
                <a:latin typeface="Consolas"/>
                <a:cs typeface="Consolas"/>
              </a:rPr>
              <a:t>FROM location_table</a:t>
            </a:r>
          </a:p>
          <a:p>
            <a:r>
              <a:rPr lang="en-US" sz="1600" dirty="0">
                <a:latin typeface="Consolas"/>
                <a:cs typeface="Consolas"/>
              </a:rPr>
              <a:t>WHERE house_id LIKE '9%';</a:t>
            </a:r>
            <a:endParaRPr lang="tr-TR" sz="1600" dirty="0">
              <a:latin typeface="Consolas"/>
              <a:cs typeface="Consolas"/>
            </a:endParaRPr>
          </a:p>
        </p:txBody>
      </p:sp>
    </p:spTree>
    <p:extLst>
      <p:ext uri="{BB962C8B-B14F-4D97-AF65-F5344CB8AC3E}">
        <p14:creationId xmlns:p14="http://schemas.microsoft.com/office/powerpoint/2010/main" val="3219525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63</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25500" y="688696"/>
            <a:ext cx="7581900" cy="5032117"/>
          </a:xfrm>
          <a:prstGeom prst="rect">
            <a:avLst/>
          </a:prstGeom>
          <a:noFill/>
          <a:ln>
            <a:solidFill>
              <a:schemeClr val="tx1">
                <a:lumMod val="50000"/>
                <a:lumOff val="50000"/>
              </a:schemeClr>
            </a:solidFill>
          </a:ln>
        </p:spPr>
        <p:txBody>
          <a:bodyPr wrap="square" rtlCol="0">
            <a:spAutoFit/>
          </a:bodyPr>
          <a:lstStyle/>
          <a:p>
            <a:pPr marL="0" indent="0">
              <a:buNone/>
            </a:pPr>
            <a:r>
              <a:rPr lang="en-US" sz="3000" b="1" dirty="0">
                <a:solidFill>
                  <a:schemeClr val="tx1">
                    <a:lumMod val="50000"/>
                    <a:lumOff val="50000"/>
                  </a:schemeClr>
                </a:solidFill>
              </a:rPr>
              <a:t>Exercises</a:t>
            </a:r>
            <a:r>
              <a:rPr lang="en-US" sz="3000" dirty="0">
                <a:solidFill>
                  <a:schemeClr val="tx1">
                    <a:lumMod val="50000"/>
                    <a:lumOff val="50000"/>
                  </a:schemeClr>
                </a:solidFill>
              </a:rPr>
              <a:t>:</a:t>
            </a:r>
          </a:p>
          <a:p>
            <a:pPr marL="0" indent="0">
              <a:buNone/>
            </a:pPr>
            <a:r>
              <a:rPr lang="en-US" sz="3000" dirty="0">
                <a:solidFill>
                  <a:schemeClr val="tx1">
                    <a:lumMod val="50000"/>
                    <a:lumOff val="50000"/>
                  </a:schemeClr>
                </a:solidFill>
              </a:rPr>
              <a:t>Open up the Query Tool in </a:t>
            </a:r>
            <a:r>
              <a:rPr lang="en-US" sz="3000" i="1" dirty="0">
                <a:solidFill>
                  <a:schemeClr val="tx1">
                    <a:lumMod val="50000"/>
                    <a:lumOff val="50000"/>
                  </a:schemeClr>
                </a:solidFill>
              </a:rPr>
              <a:t>pagila_mod</a:t>
            </a:r>
            <a:r>
              <a:rPr lang="en-US" sz="3000" dirty="0">
                <a:solidFill>
                  <a:schemeClr val="tx1">
                    <a:lumMod val="50000"/>
                    <a:lumOff val="50000"/>
                  </a:schemeClr>
                </a:solidFill>
              </a:rPr>
              <a:t> database and create the following:</a:t>
            </a:r>
            <a:endParaRPr lang="en-US" sz="3000" i="1" dirty="0">
              <a:solidFill>
                <a:schemeClr val="tx1">
                  <a:lumMod val="50000"/>
                  <a:lumOff val="50000"/>
                </a:schemeClr>
              </a:solidFill>
            </a:endParaRPr>
          </a:p>
          <a:p>
            <a:pPr marL="514350" indent="-514350">
              <a:buAutoNum type="arabicPeriod"/>
            </a:pPr>
            <a:r>
              <a:rPr lang="en-US" sz="3000" dirty="0">
                <a:solidFill>
                  <a:schemeClr val="tx1">
                    <a:lumMod val="50000"/>
                    <a:lumOff val="50000"/>
                  </a:schemeClr>
                </a:solidFill>
              </a:rPr>
              <a:t>SELECT statement that selects everything from the rental table.</a:t>
            </a:r>
          </a:p>
          <a:p>
            <a:pPr marL="514350" indent="-514350">
              <a:buAutoNum type="arabicPeriod"/>
            </a:pPr>
            <a:r>
              <a:rPr lang="en-US" sz="3000" dirty="0">
                <a:solidFill>
                  <a:schemeClr val="tx1">
                    <a:lumMod val="50000"/>
                    <a:lumOff val="50000"/>
                  </a:schemeClr>
                </a:solidFill>
              </a:rPr>
              <a:t>Using inventory table, create a statement that employs SELECT and WHERE to select the store IDs that are not equal to 2. Return the timestamp for rows that meet these requirements. </a:t>
            </a:r>
          </a:p>
        </p:txBody>
      </p:sp>
    </p:spTree>
    <p:extLst>
      <p:ext uri="{BB962C8B-B14F-4D97-AF65-F5344CB8AC3E}">
        <p14:creationId xmlns:p14="http://schemas.microsoft.com/office/powerpoint/2010/main" val="2068459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64</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25500" y="688696"/>
            <a:ext cx="7581900" cy="5032117"/>
          </a:xfrm>
          <a:prstGeom prst="rect">
            <a:avLst/>
          </a:prstGeom>
          <a:noFill/>
          <a:ln>
            <a:solidFill>
              <a:schemeClr val="tx1">
                <a:lumMod val="50000"/>
                <a:lumOff val="50000"/>
              </a:schemeClr>
            </a:solidFill>
          </a:ln>
        </p:spPr>
        <p:txBody>
          <a:bodyPr wrap="square" rtlCol="0">
            <a:spAutoFit/>
          </a:bodyPr>
          <a:lstStyle/>
          <a:p>
            <a:pPr marL="0" indent="0">
              <a:buNone/>
            </a:pPr>
            <a:r>
              <a:rPr lang="en-US" sz="3000" b="1" dirty="0">
                <a:solidFill>
                  <a:schemeClr val="tx1">
                    <a:lumMod val="50000"/>
                    <a:lumOff val="50000"/>
                  </a:schemeClr>
                </a:solidFill>
              </a:rPr>
              <a:t>Exercises</a:t>
            </a:r>
            <a:r>
              <a:rPr lang="en-US" sz="3000" dirty="0">
                <a:solidFill>
                  <a:schemeClr val="tx1">
                    <a:lumMod val="50000"/>
                    <a:lumOff val="50000"/>
                  </a:schemeClr>
                </a:solidFill>
              </a:rPr>
              <a:t>:</a:t>
            </a:r>
          </a:p>
          <a:p>
            <a:pPr marL="0" indent="0">
              <a:buNone/>
            </a:pPr>
            <a:r>
              <a:rPr lang="en-US" sz="3000" dirty="0">
                <a:solidFill>
                  <a:schemeClr val="tx1">
                    <a:lumMod val="50000"/>
                    <a:lumOff val="50000"/>
                  </a:schemeClr>
                </a:solidFill>
              </a:rPr>
              <a:t>Open up the Query Tool in </a:t>
            </a:r>
            <a:r>
              <a:rPr lang="en-US" sz="3000" i="1" dirty="0">
                <a:solidFill>
                  <a:schemeClr val="tx1">
                    <a:lumMod val="50000"/>
                    <a:lumOff val="50000"/>
                  </a:schemeClr>
                </a:solidFill>
              </a:rPr>
              <a:t>pagila_mod</a:t>
            </a:r>
            <a:r>
              <a:rPr lang="en-US" sz="3000" dirty="0">
                <a:solidFill>
                  <a:schemeClr val="tx1">
                    <a:lumMod val="50000"/>
                    <a:lumOff val="50000"/>
                  </a:schemeClr>
                </a:solidFill>
              </a:rPr>
              <a:t> database and create the following:</a:t>
            </a:r>
            <a:endParaRPr lang="en-US" sz="3000" i="1" dirty="0">
              <a:solidFill>
                <a:schemeClr val="tx1">
                  <a:lumMod val="50000"/>
                  <a:lumOff val="50000"/>
                </a:schemeClr>
              </a:solidFill>
            </a:endParaRPr>
          </a:p>
          <a:p>
            <a:pPr marL="514350" indent="-514350">
              <a:buAutoNum type="arabicPeriod"/>
            </a:pPr>
            <a:r>
              <a:rPr lang="en-US" sz="3000" dirty="0">
                <a:solidFill>
                  <a:schemeClr val="tx1">
                    <a:lumMod val="50000"/>
                    <a:lumOff val="50000"/>
                  </a:schemeClr>
                </a:solidFill>
              </a:rPr>
              <a:t>SELECT statement that selects everything from the rental table.</a:t>
            </a:r>
          </a:p>
          <a:p>
            <a:pPr marL="514350" indent="-514350">
              <a:buAutoNum type="arabicPeriod"/>
            </a:pPr>
            <a:r>
              <a:rPr lang="en-US" sz="3000" dirty="0">
                <a:solidFill>
                  <a:schemeClr val="tx1">
                    <a:lumMod val="50000"/>
                    <a:lumOff val="50000"/>
                  </a:schemeClr>
                </a:solidFill>
              </a:rPr>
              <a:t>Using inventory table, create a statement that employs SELECT and WHERE to select the store IDs that are not equal to 2. Return the timestamp for rows that meet these requirements. </a:t>
            </a:r>
          </a:p>
        </p:txBody>
      </p:sp>
    </p:spTree>
    <p:extLst>
      <p:ext uri="{BB962C8B-B14F-4D97-AF65-F5344CB8AC3E}">
        <p14:creationId xmlns:p14="http://schemas.microsoft.com/office/powerpoint/2010/main" val="3678546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65</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89000" y="688696"/>
            <a:ext cx="7531100" cy="5570725"/>
          </a:xfrm>
          <a:prstGeom prst="rect">
            <a:avLst/>
          </a:prstGeom>
          <a:noFill/>
          <a:ln>
            <a:solidFill>
              <a:schemeClr val="tx1">
                <a:lumMod val="50000"/>
                <a:lumOff val="50000"/>
              </a:schemeClr>
            </a:solidFill>
          </a:ln>
        </p:spPr>
        <p:txBody>
          <a:bodyPr wrap="square" rtlCol="0">
            <a:spAutoFit/>
          </a:bodyPr>
          <a:lstStyle/>
          <a:p>
            <a:pPr marL="406400" indent="-406400">
              <a:buNone/>
            </a:pPr>
            <a:r>
              <a:rPr lang="en-US" sz="3000" dirty="0">
                <a:solidFill>
                  <a:schemeClr val="tx1"/>
                </a:solidFill>
              </a:rPr>
              <a:t>3.</a:t>
            </a:r>
            <a:r>
              <a:rPr lang="en-US" sz="3000" dirty="0">
                <a:solidFill>
                  <a:schemeClr val="tx1">
                    <a:lumMod val="50000"/>
                    <a:lumOff val="50000"/>
                  </a:schemeClr>
                </a:solidFill>
              </a:rPr>
              <a:t> Using film table, return the DISTINCT movie ratings.</a:t>
            </a:r>
          </a:p>
          <a:p>
            <a:pPr marL="0" indent="0">
              <a:buNone/>
            </a:pPr>
            <a:r>
              <a:rPr lang="en-US" sz="3000" dirty="0">
                <a:solidFill>
                  <a:schemeClr val="tx1"/>
                </a:solidFill>
              </a:rPr>
              <a:t>4.</a:t>
            </a:r>
            <a:r>
              <a:rPr lang="en-US" sz="3000" dirty="0">
                <a:solidFill>
                  <a:schemeClr val="tx1">
                    <a:lumMod val="50000"/>
                    <a:lumOff val="50000"/>
                  </a:schemeClr>
                </a:solidFill>
              </a:rPr>
              <a:t> Using film_actor table, COUNT the</a:t>
            </a:r>
          </a:p>
          <a:p>
            <a:pPr marL="0" indent="457200">
              <a:buNone/>
            </a:pPr>
            <a:r>
              <a:rPr lang="en-US" sz="3000" dirty="0">
                <a:solidFill>
                  <a:schemeClr val="tx1">
                    <a:lumMod val="50000"/>
                    <a:lumOff val="50000"/>
                  </a:schemeClr>
                </a:solidFill>
              </a:rPr>
              <a:t>DISTINCT actor IDs.</a:t>
            </a:r>
          </a:p>
          <a:p>
            <a:pPr marL="406400" indent="-406400">
              <a:buNone/>
            </a:pPr>
            <a:r>
              <a:rPr lang="en-US" sz="3000" dirty="0">
                <a:solidFill>
                  <a:schemeClr val="tx1"/>
                </a:solidFill>
              </a:rPr>
              <a:t>5. </a:t>
            </a:r>
            <a:r>
              <a:rPr lang="en-US" sz="3000" dirty="0">
                <a:solidFill>
                  <a:schemeClr val="tx1">
                    <a:lumMod val="50000"/>
                    <a:lumOff val="50000"/>
                  </a:schemeClr>
                </a:solidFill>
              </a:rPr>
              <a:t>Using film_category table, return film IDs and category IDs WHERE category IDs are BETWEEN 3 and 10 (including 3 and 10).</a:t>
            </a:r>
          </a:p>
          <a:p>
            <a:pPr marL="406400" indent="-406400">
              <a:buNone/>
            </a:pPr>
            <a:r>
              <a:rPr lang="en-US" sz="3000" dirty="0">
                <a:solidFill>
                  <a:schemeClr val="tx1"/>
                </a:solidFill>
              </a:rPr>
              <a:t>6.</a:t>
            </a:r>
            <a:r>
              <a:rPr lang="en-US" sz="3000" dirty="0">
                <a:solidFill>
                  <a:schemeClr val="tx1">
                    <a:lumMod val="50000"/>
                    <a:lumOff val="50000"/>
                  </a:schemeClr>
                </a:solidFill>
              </a:rPr>
              <a:t> Using address table, return the district names that have city IDs greater than 300 OR less than 250</a:t>
            </a:r>
          </a:p>
        </p:txBody>
      </p:sp>
    </p:spTree>
    <p:extLst>
      <p:ext uri="{BB962C8B-B14F-4D97-AF65-F5344CB8AC3E}">
        <p14:creationId xmlns:p14="http://schemas.microsoft.com/office/powerpoint/2010/main" val="532548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66</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89000" y="688696"/>
            <a:ext cx="7480300" cy="5463004"/>
          </a:xfrm>
          <a:prstGeom prst="rect">
            <a:avLst/>
          </a:prstGeom>
          <a:noFill/>
          <a:ln>
            <a:solidFill>
              <a:schemeClr val="tx1">
                <a:lumMod val="50000"/>
                <a:lumOff val="50000"/>
              </a:schemeClr>
            </a:solidFill>
          </a:ln>
        </p:spPr>
        <p:txBody>
          <a:bodyPr wrap="square" rtlCol="0">
            <a:spAutoFit/>
          </a:bodyPr>
          <a:lstStyle/>
          <a:p>
            <a:pPr marL="406400" indent="-406400">
              <a:buNone/>
            </a:pPr>
            <a:r>
              <a:rPr lang="en-US" sz="2600" dirty="0">
                <a:solidFill>
                  <a:schemeClr val="tx1"/>
                </a:solidFill>
              </a:rPr>
              <a:t>7.</a:t>
            </a:r>
            <a:r>
              <a:rPr lang="en-US" sz="2600" dirty="0">
                <a:solidFill>
                  <a:schemeClr val="tx1">
                    <a:lumMod val="50000"/>
                    <a:lumOff val="50000"/>
                  </a:schemeClr>
                </a:solidFill>
              </a:rPr>
              <a:t> Using film table, create a SQL statement that uses the LIMIT, WHERE, ILIKE, and % wildcard to LIMIT the output to first 20 movies where “Awe-Inspiring” is in the description. ORDER BY movie name, alphabetically. Return the movie name, description, and rental rate.</a:t>
            </a:r>
          </a:p>
          <a:p>
            <a:pPr marL="406400" indent="-406400">
              <a:buNone/>
            </a:pPr>
            <a:r>
              <a:rPr lang="en-US" sz="2600" dirty="0">
                <a:solidFill>
                  <a:schemeClr val="tx1"/>
                </a:solidFill>
              </a:rPr>
              <a:t>8.</a:t>
            </a:r>
            <a:r>
              <a:rPr lang="en-US" sz="2600" dirty="0">
                <a:solidFill>
                  <a:schemeClr val="tx1">
                    <a:lumMod val="50000"/>
                    <a:lumOff val="50000"/>
                  </a:schemeClr>
                </a:solidFill>
              </a:rPr>
              <a:t> </a:t>
            </a:r>
            <a:r>
              <a:rPr lang="en-US" sz="2600" i="1" dirty="0">
                <a:solidFill>
                  <a:schemeClr val="tx1">
                    <a:lumMod val="50000"/>
                    <a:lumOff val="50000"/>
                  </a:schemeClr>
                </a:solidFill>
              </a:rPr>
              <a:t>ADVANCED:</a:t>
            </a:r>
            <a:r>
              <a:rPr lang="en-US" sz="2600" dirty="0">
                <a:solidFill>
                  <a:schemeClr val="tx1">
                    <a:lumMod val="50000"/>
                    <a:lumOff val="50000"/>
                  </a:schemeClr>
                </a:solidFill>
              </a:rPr>
              <a:t> Using country table, return the country IDs and names WHERE the country name starts with ‘A’, ‘B’, OR ends in ‘esh’. </a:t>
            </a:r>
            <a:r>
              <a:rPr lang="en-US" sz="2600" i="1" dirty="0">
                <a:solidFill>
                  <a:schemeClr val="tx1">
                    <a:lumMod val="50000"/>
                    <a:lumOff val="50000"/>
                  </a:schemeClr>
                </a:solidFill>
              </a:rPr>
              <a:t>Hint: You may have to explore stackoverflow.com and/or PostgreSQL documentation for the answer. </a:t>
            </a:r>
          </a:p>
        </p:txBody>
      </p:sp>
    </p:spTree>
    <p:extLst>
      <p:ext uri="{BB962C8B-B14F-4D97-AF65-F5344CB8AC3E}">
        <p14:creationId xmlns:p14="http://schemas.microsoft.com/office/powerpoint/2010/main" val="177124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67</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61" t="7475" b="4788"/>
          <a:stretch/>
        </p:blipFill>
        <p:spPr bwMode="auto">
          <a:xfrm>
            <a:off x="934239" y="1442920"/>
            <a:ext cx="6817550" cy="4878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9306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68</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868" b="4787"/>
          <a:stretch/>
        </p:blipFill>
        <p:spPr bwMode="auto">
          <a:xfrm>
            <a:off x="934237" y="1442921"/>
            <a:ext cx="6817551" cy="4848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5660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69</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21" t="7476" b="4648"/>
          <a:stretch/>
        </p:blipFill>
        <p:spPr bwMode="auto">
          <a:xfrm>
            <a:off x="934236" y="1415975"/>
            <a:ext cx="6817551" cy="488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451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Overview</a:t>
            </a:r>
          </a:p>
        </p:txBody>
      </p:sp>
      <p:sp>
        <p:nvSpPr>
          <p:cNvPr id="146" name="Shape 146"/>
          <p:cNvSpPr txBox="1">
            <a:spLocks noGrp="1"/>
          </p:cNvSpPr>
          <p:nvPr>
            <p:ph type="body" idx="1"/>
          </p:nvPr>
        </p:nvSpPr>
        <p:spPr>
          <a:xfrm>
            <a:off x="457200" y="877300"/>
            <a:ext cx="8229600" cy="5529000"/>
          </a:xfrm>
          <a:prstGeom prst="rect">
            <a:avLst/>
          </a:prstGeom>
          <a:noFill/>
          <a:ln>
            <a:noFill/>
          </a:ln>
        </p:spPr>
        <p:txBody>
          <a:bodyPr lIns="91425" tIns="45700" rIns="91425" bIns="45700" anchor="t" anchorCtr="0">
            <a:noAutofit/>
          </a:bodyPr>
          <a:lstStyle/>
          <a:p>
            <a:pPr marL="57150" marR="0" lvl="0" indent="-6350" algn="l" rtl="0">
              <a:spcBef>
                <a:spcPts val="0"/>
              </a:spcBef>
              <a:spcAft>
                <a:spcPts val="0"/>
              </a:spcAft>
              <a:buClr>
                <a:schemeClr val="dk1"/>
              </a:buClr>
              <a:buSzPct val="25000"/>
              <a:buFont typeface="Arial"/>
              <a:buNone/>
            </a:pPr>
            <a:r>
              <a:rPr lang="en-US" sz="3200" b="1" i="0" u="none" strike="noStrike" cap="none" dirty="0">
                <a:solidFill>
                  <a:schemeClr val="dk1"/>
                </a:solidFill>
                <a:latin typeface="Helvetica Neue"/>
                <a:ea typeface="Helvetica Neue"/>
                <a:cs typeface="Helvetica Neue"/>
                <a:sym typeface="Helvetica Neue"/>
              </a:rPr>
              <a:t>OVERVIEW</a:t>
            </a:r>
          </a:p>
          <a:p>
            <a:pPr marL="742950" marR="0" lvl="1" indent="-285750" algn="l" rtl="0">
              <a:spcBef>
                <a:spcPts val="560"/>
              </a:spcBef>
              <a:spcAft>
                <a:spcPts val="0"/>
              </a:spcAft>
              <a:buClr>
                <a:schemeClr val="dk1"/>
              </a:buClr>
              <a:buSzPct val="100000"/>
              <a:buFont typeface="Arial"/>
              <a:buChar char="–"/>
            </a:pPr>
            <a:r>
              <a:rPr lang="en-US" sz="2800" b="0" i="0" u="none" strike="noStrike" cap="none" dirty="0">
                <a:solidFill>
                  <a:schemeClr val="dk1"/>
                </a:solidFill>
                <a:latin typeface="Helvetica Neue"/>
                <a:ea typeface="Helvetica Neue"/>
                <a:cs typeface="Helvetica Neue"/>
                <a:sym typeface="Helvetica Neue"/>
              </a:rPr>
              <a:t>W</a:t>
            </a:r>
            <a:r>
              <a:rPr lang="en-US" dirty="0"/>
              <a:t>hat is a Database</a:t>
            </a:r>
            <a:r>
              <a:rPr lang="en-US" sz="2800" b="0" i="0" u="none" strike="noStrike" cap="none" dirty="0">
                <a:solidFill>
                  <a:schemeClr val="dk1"/>
                </a:solidFill>
                <a:latin typeface="Helvetica Neue"/>
                <a:ea typeface="Helvetica Neue"/>
                <a:cs typeface="Helvetica Neue"/>
                <a:sym typeface="Helvetica Neue"/>
              </a:rPr>
              <a:t>?</a:t>
            </a:r>
          </a:p>
          <a:p>
            <a:pPr marL="742950" marR="0" lvl="1" indent="-285750" algn="l" rtl="0">
              <a:spcBef>
                <a:spcPts val="560"/>
              </a:spcBef>
              <a:spcAft>
                <a:spcPts val="0"/>
              </a:spcAft>
              <a:buClr>
                <a:schemeClr val="dk1"/>
              </a:buClr>
              <a:buSzPct val="100000"/>
              <a:buFont typeface="Arial"/>
              <a:buChar char="–"/>
            </a:pPr>
            <a:r>
              <a:rPr lang="en-US" dirty="0"/>
              <a:t>Why are Databases important</a:t>
            </a:r>
            <a:r>
              <a:rPr lang="en-US" sz="2800" b="0" i="0" u="none" strike="noStrike" cap="none" dirty="0">
                <a:solidFill>
                  <a:schemeClr val="dk1"/>
                </a:solidFill>
                <a:latin typeface="Helvetica Neue"/>
                <a:ea typeface="Helvetica Neue"/>
                <a:cs typeface="Helvetica Neue"/>
                <a:sym typeface="Helvetica Neue"/>
              </a:rPr>
              <a:t>?</a:t>
            </a:r>
          </a:p>
          <a:p>
            <a:pPr marL="742950" marR="0" lvl="1" indent="-285750" algn="l" rtl="0">
              <a:spcBef>
                <a:spcPts val="560"/>
              </a:spcBef>
              <a:spcAft>
                <a:spcPts val="0"/>
              </a:spcAft>
              <a:buClr>
                <a:schemeClr val="dk1"/>
              </a:buClr>
              <a:buSzPct val="100000"/>
              <a:buFont typeface="Arial"/>
              <a:buChar char="–"/>
            </a:pPr>
            <a:r>
              <a:rPr lang="en-US" dirty="0"/>
              <a:t>Relational vs. Non-Relational Databases</a:t>
            </a:r>
            <a:endParaRPr lang="en-US" sz="2800" b="0" i="0" u="none" strike="noStrike" cap="none" dirty="0">
              <a:solidFill>
                <a:schemeClr val="dk1"/>
              </a:solidFill>
              <a:latin typeface="Helvetica Neue"/>
              <a:ea typeface="Helvetica Neue"/>
              <a:cs typeface="Helvetica Neue"/>
              <a:sym typeface="Helvetica Neue"/>
            </a:endParaRPr>
          </a:p>
          <a:p>
            <a:pPr marL="742950" marR="0" lvl="1" indent="-285750" algn="l" rtl="0">
              <a:spcBef>
                <a:spcPts val="560"/>
              </a:spcBef>
              <a:spcAft>
                <a:spcPts val="0"/>
              </a:spcAft>
              <a:buClr>
                <a:schemeClr val="dk1"/>
              </a:buClr>
              <a:buSzPct val="100000"/>
              <a:buFont typeface="Arial"/>
              <a:buChar char="–"/>
            </a:pPr>
            <a:r>
              <a:rPr lang="en-US" dirty="0"/>
              <a:t>What Database technologies currently exist?</a:t>
            </a:r>
          </a:p>
          <a:p>
            <a:pPr marL="742950" marR="0" lvl="1" indent="-285750" algn="l" rtl="0">
              <a:spcBef>
                <a:spcPts val="560"/>
              </a:spcBef>
              <a:spcAft>
                <a:spcPts val="0"/>
              </a:spcAft>
              <a:buClr>
                <a:schemeClr val="dk1"/>
              </a:buClr>
              <a:buSzPct val="100000"/>
              <a:buFont typeface="Arial"/>
              <a:buChar char="–"/>
            </a:pPr>
            <a:r>
              <a:rPr lang="en-US" dirty="0"/>
              <a:t>SQL &amp; Databases </a:t>
            </a:r>
          </a:p>
          <a:p>
            <a:pPr marL="742950" marR="0" lvl="1" indent="-285750" algn="l" rtl="0">
              <a:spcBef>
                <a:spcPts val="560"/>
              </a:spcBef>
              <a:buClr>
                <a:schemeClr val="dk1"/>
              </a:buClr>
              <a:buSzPct val="100000"/>
              <a:buFont typeface="Arial"/>
              <a:buChar char="–"/>
            </a:pPr>
            <a:r>
              <a:rPr lang="en-US" dirty="0"/>
              <a:t>RDBMS vs. Excel</a:t>
            </a:r>
          </a:p>
          <a:p>
            <a:pPr marL="742950" marR="0" lvl="1" indent="-285750" algn="l" rtl="0">
              <a:spcBef>
                <a:spcPts val="560"/>
              </a:spcBef>
              <a:buClr>
                <a:schemeClr val="dk1"/>
              </a:buClr>
              <a:buSzPct val="100000"/>
              <a:buFont typeface="Arial"/>
              <a:buChar char="–"/>
            </a:pPr>
            <a:r>
              <a:rPr lang="en-US" dirty="0"/>
              <a:t>SQL vs. VBA </a:t>
            </a:r>
          </a:p>
        </p:txBody>
      </p:sp>
      <p:sp>
        <p:nvSpPr>
          <p:cNvPr id="147" name="Shape 14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785758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70</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4.</a:t>
            </a:r>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361" t="7672" b="4787"/>
          <a:stretch/>
        </p:blipFill>
        <p:spPr bwMode="auto">
          <a:xfrm>
            <a:off x="934235" y="1437876"/>
            <a:ext cx="6817551" cy="48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003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71</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5.</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672" b="4787"/>
          <a:stretch/>
        </p:blipFill>
        <p:spPr bwMode="auto">
          <a:xfrm>
            <a:off x="934236" y="1431157"/>
            <a:ext cx="6817551" cy="4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5350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72</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6.</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755" b="4705"/>
          <a:stretch/>
        </p:blipFill>
        <p:spPr bwMode="auto">
          <a:xfrm>
            <a:off x="924010" y="1431157"/>
            <a:ext cx="6817551" cy="4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9033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73</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7.</a:t>
            </a: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868" b="4787"/>
          <a:stretch/>
        </p:blipFill>
        <p:spPr bwMode="auto">
          <a:xfrm>
            <a:off x="924010" y="1452391"/>
            <a:ext cx="6817551" cy="4848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9339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74</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8.</a:t>
            </a: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61" t="7672" b="5180"/>
          <a:stretch/>
        </p:blipFill>
        <p:spPr bwMode="auto">
          <a:xfrm>
            <a:off x="938524" y="1453970"/>
            <a:ext cx="6817551" cy="48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0799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75</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852168"/>
            <a:ext cx="2860858"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8. (alternate)</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008" t="7526" b="4610"/>
          <a:stretch/>
        </p:blipFill>
        <p:spPr bwMode="auto">
          <a:xfrm>
            <a:off x="938524" y="1479549"/>
            <a:ext cx="6817551" cy="486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8869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AGGREGATE FUNCTIONS</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Mainly used with </a:t>
            </a:r>
            <a:r>
              <a:rPr lang="en-US" b="1" dirty="0">
                <a:solidFill>
                  <a:schemeClr val="tx1"/>
                </a:solidFill>
              </a:rPr>
              <a:t>GROUP BY </a:t>
            </a:r>
            <a:r>
              <a:rPr lang="en-US" dirty="0">
                <a:solidFill>
                  <a:schemeClr val="tx1"/>
                </a:solidFill>
              </a:rPr>
              <a:t>(discussed shortly) but can be used on their own too.</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sym typeface="Wingdings" panose="05000000000000000000" pitchFamily="2" charset="2"/>
              </a:rPr>
              <a:t>Main </a:t>
            </a:r>
            <a:r>
              <a:rPr lang="en-US" b="1" dirty="0">
                <a:solidFill>
                  <a:schemeClr val="tx1"/>
                </a:solidFill>
                <a:sym typeface="Wingdings" panose="05000000000000000000" pitchFamily="2" charset="2"/>
              </a:rPr>
              <a:t>aggregate functions</a:t>
            </a:r>
            <a:r>
              <a:rPr lang="en-US" dirty="0">
                <a:solidFill>
                  <a:schemeClr val="tx1"/>
                </a:solidFill>
                <a:sym typeface="Wingdings" panose="05000000000000000000" pitchFamily="2" charset="2"/>
              </a:rPr>
              <a:t>: ROUND (aggregate_function, n), AVG, MIN/MAX, SUM, COUNT (discussed earlier)</a:t>
            </a:r>
          </a:p>
          <a:p>
            <a:pPr lvl="1" indent="-342900">
              <a:spcBef>
                <a:spcPts val="0"/>
              </a:spcBef>
              <a:buFont typeface="Arial"/>
              <a:buChar char="•"/>
            </a:pPr>
            <a:r>
              <a:rPr lang="en-US" dirty="0">
                <a:solidFill>
                  <a:schemeClr val="tx1"/>
                </a:solidFill>
                <a:sym typeface="Wingdings" panose="05000000000000000000" pitchFamily="2" charset="2"/>
              </a:rPr>
              <a:t>ROUND  rounds results of an aggregate function to a desired number of decimals</a:t>
            </a:r>
          </a:p>
          <a:p>
            <a:pPr lvl="2" indent="-342900">
              <a:spcBef>
                <a:spcPts val="0"/>
              </a:spcBef>
            </a:pPr>
            <a:endParaRPr lang="en-US" dirty="0">
              <a:solidFill>
                <a:schemeClr val="tx1"/>
              </a:solidFill>
            </a:endParaRP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76</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365552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AS</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dirty="0">
                <a:solidFill>
                  <a:schemeClr val="tx1"/>
                </a:solidFill>
              </a:rPr>
              <a:t>A way to rename columns with an </a:t>
            </a:r>
            <a:r>
              <a:rPr lang="en-US" sz="4000" b="1" dirty="0">
                <a:solidFill>
                  <a:schemeClr val="tx1"/>
                </a:solidFill>
              </a:rPr>
              <a:t>alias</a:t>
            </a:r>
            <a:r>
              <a:rPr lang="en-US" sz="4000" dirty="0">
                <a:solidFill>
                  <a:schemeClr val="tx1"/>
                </a:solidFill>
              </a:rPr>
              <a:t>.</a:t>
            </a: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sym typeface="Wingdings" panose="05000000000000000000" pitchFamily="2" charset="2"/>
            </a:endParaRPr>
          </a:p>
          <a:p>
            <a:pPr lvl="2" indent="-342900">
              <a:spcBef>
                <a:spcPts val="0"/>
              </a:spcBef>
            </a:pPr>
            <a:endParaRPr lang="en-US" dirty="0">
              <a:solidFill>
                <a:schemeClr val="tx1"/>
              </a:solidFill>
            </a:endParaRP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77</a:t>
            </a:fld>
            <a:endParaRPr lang="en-US" sz="1200" dirty="0">
              <a:solidFill>
                <a:srgbClr val="888888"/>
              </a:solidFill>
              <a:latin typeface="Helvetica Neue"/>
              <a:ea typeface="Helvetica Neue"/>
              <a:cs typeface="Helvetica Neue"/>
              <a:sym typeface="Helvetica Neue"/>
            </a:endParaRPr>
          </a:p>
        </p:txBody>
      </p:sp>
      <p:sp>
        <p:nvSpPr>
          <p:cNvPr id="5" name="Rectangle 4"/>
          <p:cNvSpPr/>
          <p:nvPr/>
        </p:nvSpPr>
        <p:spPr>
          <a:xfrm>
            <a:off x="927100" y="3659396"/>
            <a:ext cx="7382848" cy="861774"/>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id, price AS house_cost</a:t>
            </a:r>
          </a:p>
          <a:p>
            <a:r>
              <a:rPr lang="en-US" sz="1600" dirty="0">
                <a:latin typeface="Consolas"/>
                <a:cs typeface="Consolas"/>
              </a:rPr>
              <a:t>FROM main_home;</a:t>
            </a:r>
            <a:endParaRPr lang="tr-TR" sz="1600" dirty="0">
              <a:latin typeface="Consolas"/>
              <a:cs typeface="Consolas"/>
            </a:endParaRPr>
          </a:p>
        </p:txBody>
      </p:sp>
    </p:spTree>
    <p:extLst>
      <p:ext uri="{BB962C8B-B14F-4D97-AF65-F5344CB8AC3E}">
        <p14:creationId xmlns:p14="http://schemas.microsoft.com/office/powerpoint/2010/main" val="31953119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GROUP BY</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Groups the relevant rows from SELECT statement together</a:t>
            </a:r>
          </a:p>
          <a:p>
            <a:pPr marL="342900" marR="0" lvl="0" indent="-342900" algn="l" rtl="0">
              <a:lnSpc>
                <a:spcPct val="100000"/>
              </a:lnSpc>
              <a:spcBef>
                <a:spcPts val="0"/>
              </a:spcBef>
              <a:spcAft>
                <a:spcPts val="0"/>
              </a:spcAft>
              <a:buClr>
                <a:schemeClr val="dk1"/>
              </a:buClr>
              <a:buSzPct val="100000"/>
              <a:buFont typeface="Arial"/>
              <a:buChar char="•"/>
            </a:pPr>
            <a:r>
              <a:rPr lang="en-US" i="1" dirty="0">
                <a:solidFill>
                  <a:schemeClr val="tx1"/>
                </a:solidFill>
                <a:sym typeface="Wingdings" panose="05000000000000000000" pitchFamily="2" charset="2"/>
              </a:rPr>
              <a:t>You need to select all columns in SELECT in GROUP BY or you will receive a syntax error</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sym typeface="Wingdings" panose="05000000000000000000" pitchFamily="2" charset="2"/>
              </a:rPr>
              <a:t>Often used with </a:t>
            </a:r>
            <a:r>
              <a:rPr lang="en-US" b="1" dirty="0">
                <a:solidFill>
                  <a:schemeClr val="tx1"/>
                </a:solidFill>
                <a:sym typeface="Wingdings" panose="05000000000000000000" pitchFamily="2" charset="2"/>
              </a:rPr>
              <a:t>aggregate functions</a:t>
            </a:r>
            <a:endParaRPr lang="en-US" b="1" dirty="0">
              <a:solidFill>
                <a:schemeClr val="tx1"/>
              </a:solidFill>
            </a:endParaRP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78</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927100" y="4362074"/>
            <a:ext cx="7382848"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yr_built, COUNT(yr_built) AS number_built</a:t>
            </a:r>
          </a:p>
          <a:p>
            <a:r>
              <a:rPr lang="en-US" sz="1600" dirty="0">
                <a:latin typeface="Consolas"/>
                <a:cs typeface="Consolas"/>
              </a:rPr>
              <a:t>FROM build_info</a:t>
            </a:r>
          </a:p>
          <a:p>
            <a:r>
              <a:rPr lang="en-US" sz="1600" dirty="0">
                <a:latin typeface="Consolas"/>
                <a:cs typeface="Consolas"/>
              </a:rPr>
              <a:t>GROUP BY yr_built;</a:t>
            </a:r>
            <a:endParaRPr lang="tr-TR" sz="1600" dirty="0">
              <a:latin typeface="Consolas"/>
              <a:cs typeface="Consolas"/>
            </a:endParaRPr>
          </a:p>
        </p:txBody>
      </p:sp>
    </p:spTree>
    <p:extLst>
      <p:ext uri="{BB962C8B-B14F-4D97-AF65-F5344CB8AC3E}">
        <p14:creationId xmlns:p14="http://schemas.microsoft.com/office/powerpoint/2010/main" val="16404978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HAVING</a:t>
            </a:r>
          </a:p>
        </p:txBody>
      </p:sp>
      <p:sp>
        <p:nvSpPr>
          <p:cNvPr id="388" name="Shape 388"/>
          <p:cNvSpPr txBox="1">
            <a:spLocks noGrp="1"/>
          </p:cNvSpPr>
          <p:nvPr>
            <p:ph type="body" idx="1"/>
          </p:nvPr>
        </p:nvSpPr>
        <p:spPr>
          <a:xfrm>
            <a:off x="693038" y="841325"/>
            <a:ext cx="7591510" cy="6648046"/>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Used with GROUP BY to filter rows that have a </a:t>
            </a:r>
            <a:r>
              <a:rPr lang="en-US" b="1" dirty="0">
                <a:solidFill>
                  <a:schemeClr val="tx1"/>
                </a:solidFill>
              </a:rPr>
              <a:t>specified condition</a:t>
            </a:r>
            <a:r>
              <a:rPr lang="en-US" dirty="0">
                <a:solidFill>
                  <a:schemeClr val="tx1"/>
                </a:solidFill>
              </a:rPr>
              <a:t>.</a:t>
            </a:r>
          </a:p>
          <a:p>
            <a:pPr marL="342900" marR="0" lvl="0" indent="-342900" algn="l" rtl="0">
              <a:lnSpc>
                <a:spcPct val="100000"/>
              </a:lnSpc>
              <a:spcBef>
                <a:spcPts val="0"/>
              </a:spcBef>
              <a:spcAft>
                <a:spcPts val="0"/>
              </a:spcAft>
              <a:buClr>
                <a:schemeClr val="dk1"/>
              </a:buClr>
              <a:buSzPct val="100000"/>
              <a:buFont typeface="Arial"/>
              <a:buChar char="•"/>
            </a:pPr>
            <a:r>
              <a:rPr lang="en-US" b="1" dirty="0">
                <a:solidFill>
                  <a:schemeClr val="tx1"/>
                </a:solidFill>
              </a:rPr>
              <a:t>HAVING vs. WHERE</a:t>
            </a:r>
          </a:p>
          <a:p>
            <a:pPr lvl="1" indent="-342900">
              <a:spcBef>
                <a:spcPts val="0"/>
              </a:spcBef>
            </a:pPr>
            <a:r>
              <a:rPr lang="en-US" dirty="0">
                <a:solidFill>
                  <a:schemeClr val="tx1"/>
                </a:solidFill>
              </a:rPr>
              <a:t>HAVING </a:t>
            </a:r>
            <a:r>
              <a:rPr lang="en-US" dirty="0">
                <a:solidFill>
                  <a:schemeClr val="tx1"/>
                </a:solidFill>
                <a:sym typeface="Wingdings" panose="05000000000000000000" pitchFamily="2" charset="2"/>
              </a:rPr>
              <a:t> </a:t>
            </a:r>
            <a:r>
              <a:rPr lang="en-US" u="sng" dirty="0">
                <a:solidFill>
                  <a:schemeClr val="tx1"/>
                </a:solidFill>
                <a:sym typeface="Wingdings" panose="05000000000000000000" pitchFamily="2" charset="2"/>
              </a:rPr>
              <a:t>after</a:t>
            </a:r>
            <a:r>
              <a:rPr lang="en-US" dirty="0">
                <a:solidFill>
                  <a:schemeClr val="tx1"/>
                </a:solidFill>
                <a:sym typeface="Wingdings" panose="05000000000000000000" pitchFamily="2" charset="2"/>
              </a:rPr>
              <a:t> GROUP BY</a:t>
            </a:r>
          </a:p>
          <a:p>
            <a:pPr lvl="2" indent="-342900">
              <a:spcBef>
                <a:spcPts val="0"/>
              </a:spcBef>
            </a:pPr>
            <a:r>
              <a:rPr lang="en-US" dirty="0">
                <a:solidFill>
                  <a:schemeClr val="tx1"/>
                </a:solidFill>
                <a:sym typeface="Wingdings" panose="05000000000000000000" pitchFamily="2" charset="2"/>
              </a:rPr>
              <a:t>Sets the condition for groups after GROUP BY</a:t>
            </a:r>
          </a:p>
          <a:p>
            <a:pPr lvl="2" indent="-342900">
              <a:spcBef>
                <a:spcPts val="0"/>
              </a:spcBef>
            </a:pPr>
            <a:r>
              <a:rPr lang="en-US" dirty="0">
                <a:solidFill>
                  <a:schemeClr val="tx1"/>
                </a:solidFill>
                <a:sym typeface="Wingdings" panose="05000000000000000000" pitchFamily="2" charset="2"/>
              </a:rPr>
              <a:t>Filters groups</a:t>
            </a:r>
          </a:p>
          <a:p>
            <a:pPr lvl="1" indent="-342900">
              <a:spcBef>
                <a:spcPts val="0"/>
              </a:spcBef>
            </a:pPr>
            <a:r>
              <a:rPr lang="en-US" dirty="0">
                <a:solidFill>
                  <a:schemeClr val="tx1"/>
                </a:solidFill>
                <a:sym typeface="Wingdings" panose="05000000000000000000" pitchFamily="2" charset="2"/>
              </a:rPr>
              <a:t>WHERE  </a:t>
            </a:r>
            <a:r>
              <a:rPr lang="en-US" u="sng" dirty="0">
                <a:solidFill>
                  <a:schemeClr val="tx1"/>
                </a:solidFill>
                <a:sym typeface="Wingdings" panose="05000000000000000000" pitchFamily="2" charset="2"/>
              </a:rPr>
              <a:t>before</a:t>
            </a:r>
            <a:r>
              <a:rPr lang="en-US" dirty="0">
                <a:solidFill>
                  <a:schemeClr val="tx1"/>
                </a:solidFill>
                <a:sym typeface="Wingdings" panose="05000000000000000000" pitchFamily="2" charset="2"/>
              </a:rPr>
              <a:t> GROUP BY</a:t>
            </a:r>
          </a:p>
          <a:p>
            <a:pPr lvl="2" indent="-342900">
              <a:spcBef>
                <a:spcPts val="0"/>
              </a:spcBef>
            </a:pPr>
            <a:r>
              <a:rPr lang="en-US" dirty="0">
                <a:solidFill>
                  <a:schemeClr val="tx1"/>
                </a:solidFill>
                <a:sym typeface="Wingdings" panose="05000000000000000000" pitchFamily="2" charset="2"/>
              </a:rPr>
              <a:t>Sets the condition for rows before GROUP BY is applied</a:t>
            </a:r>
          </a:p>
          <a:p>
            <a:pPr lvl="2" indent="-342900">
              <a:spcBef>
                <a:spcPts val="0"/>
              </a:spcBef>
            </a:pPr>
            <a:r>
              <a:rPr lang="en-US" dirty="0">
                <a:solidFill>
                  <a:schemeClr val="tx1"/>
                </a:solidFill>
                <a:sym typeface="Wingdings" panose="05000000000000000000" pitchFamily="2" charset="2"/>
              </a:rPr>
              <a:t>Filters rows and applies to all of them</a:t>
            </a: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79</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68342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What is a Database? </a:t>
            </a:r>
          </a:p>
        </p:txBody>
      </p:sp>
      <p:sp>
        <p:nvSpPr>
          <p:cNvPr id="155" name="Shape 155"/>
          <p:cNvSpPr txBox="1">
            <a:spLocks noGrp="1"/>
          </p:cNvSpPr>
          <p:nvPr>
            <p:ph type="body" idx="1"/>
          </p:nvPr>
        </p:nvSpPr>
        <p:spPr>
          <a:xfrm>
            <a:off x="858982" y="877300"/>
            <a:ext cx="7633854" cy="5509645"/>
          </a:xfrm>
          <a:prstGeom prst="rect">
            <a:avLst/>
          </a:prstGeom>
          <a:noFill/>
          <a:ln>
            <a:noFill/>
          </a:ln>
        </p:spPr>
        <p:txBody>
          <a:bodyPr lIns="91425" tIns="45700" rIns="91425" bIns="45700" anchor="t" anchorCtr="0">
            <a:normAutofit fontScale="92500"/>
          </a:bodyPr>
          <a:lstStyle/>
          <a:p>
            <a:pPr marL="342900" marR="0" lvl="0" indent="-342900" algn="l" rtl="0">
              <a:spcBef>
                <a:spcPts val="0"/>
              </a:spcBef>
              <a:spcAft>
                <a:spcPts val="0"/>
              </a:spcAft>
              <a:buClr>
                <a:schemeClr val="dk1"/>
              </a:buClr>
              <a:buSzPct val="100000"/>
              <a:buFont typeface="Arial"/>
              <a:buChar char="•"/>
            </a:pPr>
            <a:r>
              <a:rPr lang="en-US" sz="4500" b="1" i="0" u="none" strike="noStrike" cap="none" dirty="0">
                <a:solidFill>
                  <a:schemeClr val="dk1"/>
                </a:solidFill>
                <a:sym typeface="Helvetica Neue"/>
              </a:rPr>
              <a:t>Information </a:t>
            </a:r>
            <a:r>
              <a:rPr lang="en-US" sz="4500" i="0" u="none" strike="noStrike" cap="none" dirty="0">
                <a:solidFill>
                  <a:schemeClr val="dk1"/>
                </a:solidFill>
                <a:sym typeface="Helvetica Neue"/>
              </a:rPr>
              <a:t>organized and stored in a certain way for effective </a:t>
            </a:r>
            <a:r>
              <a:rPr lang="en-US" sz="4500" b="1" i="0" u="none" strike="noStrike" cap="none" dirty="0">
                <a:solidFill>
                  <a:schemeClr val="dk1"/>
                </a:solidFill>
                <a:sym typeface="Helvetica Neue"/>
              </a:rPr>
              <a:t>retrieval</a:t>
            </a:r>
            <a:r>
              <a:rPr lang="en-US" sz="4500" i="0" u="none" strike="noStrike" cap="none" dirty="0">
                <a:solidFill>
                  <a:schemeClr val="dk1"/>
                </a:solidFill>
                <a:sym typeface="Helvetica Neue"/>
              </a:rPr>
              <a:t>.</a:t>
            </a:r>
          </a:p>
          <a:p>
            <a:pPr marL="342900" marR="0" lvl="0" indent="-342900" algn="l" rtl="0">
              <a:spcBef>
                <a:spcPts val="0"/>
              </a:spcBef>
              <a:spcAft>
                <a:spcPts val="0"/>
              </a:spcAft>
              <a:buClr>
                <a:schemeClr val="dk1"/>
              </a:buClr>
              <a:buSzPct val="100000"/>
              <a:buFont typeface="Arial"/>
              <a:buChar char="•"/>
            </a:pPr>
            <a:r>
              <a:rPr lang="en-US" sz="4500" dirty="0"/>
              <a:t>The type of database used is a function of what the data is.</a:t>
            </a:r>
          </a:p>
          <a:p>
            <a:pPr marL="342900" marR="0" lvl="0" indent="-342900" algn="l" rtl="0">
              <a:spcBef>
                <a:spcPts val="0"/>
              </a:spcBef>
              <a:spcAft>
                <a:spcPts val="0"/>
              </a:spcAft>
              <a:buClr>
                <a:schemeClr val="dk1"/>
              </a:buClr>
              <a:buSzPct val="100000"/>
              <a:buFont typeface="Arial"/>
              <a:buChar char="•"/>
            </a:pPr>
            <a:r>
              <a:rPr lang="en-US" sz="4500" i="0" u="none" strike="noStrike" cap="none" dirty="0">
                <a:solidFill>
                  <a:schemeClr val="dk1"/>
                </a:solidFill>
                <a:sym typeface="Helvetica Neue"/>
              </a:rPr>
              <a:t>Data is stored in a </a:t>
            </a:r>
            <a:r>
              <a:rPr lang="en-US" sz="4500" b="1" i="0" u="none" strike="noStrike" cap="none" dirty="0">
                <a:solidFill>
                  <a:schemeClr val="dk1"/>
                </a:solidFill>
                <a:sym typeface="Helvetica Neue"/>
              </a:rPr>
              <a:t>database management system (DBMS).</a:t>
            </a:r>
            <a:endParaRPr lang="en-US" sz="4500" i="0" u="none" strike="noStrike" cap="none" dirty="0">
              <a:solidFill>
                <a:schemeClr val="dk1"/>
              </a:solidFill>
              <a:sym typeface="Helvetica Neue"/>
            </a:endParaRPr>
          </a:p>
          <a:p>
            <a:pPr marL="342900" marR="0" lvl="0" indent="-342900" algn="l" rtl="0">
              <a:spcBef>
                <a:spcPts val="0"/>
              </a:spcBef>
              <a:spcAft>
                <a:spcPts val="0"/>
              </a:spcAft>
              <a:buClr>
                <a:schemeClr val="dk1"/>
              </a:buClr>
              <a:buSzPct val="100000"/>
              <a:buFont typeface="Arial"/>
              <a:buChar char="•"/>
            </a:pPr>
            <a:endParaRPr lang="en-US" sz="4000" i="0" u="none" strike="noStrike" cap="none"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Clr>
                <a:schemeClr val="dk1"/>
              </a:buClr>
              <a:buSzPct val="100000"/>
              <a:buNone/>
            </a:pPr>
            <a:endParaRPr b="1" dirty="0"/>
          </a:p>
        </p:txBody>
      </p:sp>
      <p:sp>
        <p:nvSpPr>
          <p:cNvPr id="156" name="Shape 15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3645715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HAVING (cont’d)</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80</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927100" y="924189"/>
            <a:ext cx="7382848" cy="1354217"/>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yr_built, COUNT(yr_built) AS number_built</a:t>
            </a:r>
          </a:p>
          <a:p>
            <a:r>
              <a:rPr lang="en-US" sz="1600" dirty="0">
                <a:latin typeface="Consolas"/>
                <a:cs typeface="Consolas"/>
              </a:rPr>
              <a:t>FROM build_info</a:t>
            </a:r>
          </a:p>
          <a:p>
            <a:r>
              <a:rPr lang="en-US" sz="1600" dirty="0">
                <a:latin typeface="Consolas"/>
                <a:cs typeface="Consolas"/>
              </a:rPr>
              <a:t>GROUP BY yr_built</a:t>
            </a:r>
          </a:p>
          <a:p>
            <a:r>
              <a:rPr lang="en-US" sz="1600" dirty="0">
                <a:latin typeface="Consolas"/>
                <a:cs typeface="Consolas"/>
              </a:rPr>
              <a:t>HAVING yr_built BETWEEN 1980 AND 2000;</a:t>
            </a:r>
            <a:endParaRPr lang="tr-TR" sz="1600" dirty="0">
              <a:latin typeface="Consolas"/>
              <a:cs typeface="Consolas"/>
            </a:endParaRPr>
          </a:p>
        </p:txBody>
      </p:sp>
      <p:sp>
        <p:nvSpPr>
          <p:cNvPr id="6" name="Rectangle 5"/>
          <p:cNvSpPr/>
          <p:nvPr/>
        </p:nvSpPr>
        <p:spPr>
          <a:xfrm>
            <a:off x="927100" y="2658664"/>
            <a:ext cx="7382848" cy="1354217"/>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yr_built, COUNT(yr_built) AS number_built</a:t>
            </a:r>
          </a:p>
          <a:p>
            <a:r>
              <a:rPr lang="en-US" sz="1600" dirty="0">
                <a:latin typeface="Consolas"/>
                <a:cs typeface="Consolas"/>
              </a:rPr>
              <a:t>FROM build_info</a:t>
            </a:r>
          </a:p>
          <a:p>
            <a:r>
              <a:rPr lang="en-US" sz="1600" dirty="0">
                <a:latin typeface="Consolas"/>
                <a:cs typeface="Consolas"/>
              </a:rPr>
              <a:t>WHERE yr_renovated != 0</a:t>
            </a:r>
          </a:p>
          <a:p>
            <a:r>
              <a:rPr lang="en-US" sz="1600" dirty="0">
                <a:latin typeface="Consolas"/>
                <a:cs typeface="Consolas"/>
              </a:rPr>
              <a:t>GROUP BY yr_built;</a:t>
            </a:r>
            <a:endParaRPr lang="tr-TR" sz="1600" dirty="0">
              <a:latin typeface="Consolas"/>
              <a:cs typeface="Consolas"/>
            </a:endParaRPr>
          </a:p>
        </p:txBody>
      </p:sp>
      <p:sp>
        <p:nvSpPr>
          <p:cNvPr id="8" name="Rectangle 7"/>
          <p:cNvSpPr/>
          <p:nvPr/>
        </p:nvSpPr>
        <p:spPr>
          <a:xfrm>
            <a:off x="927100" y="4419535"/>
            <a:ext cx="7382848" cy="1600438"/>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yr_built, COUNT(yr_built) AS number_built</a:t>
            </a:r>
          </a:p>
          <a:p>
            <a:r>
              <a:rPr lang="en-US" sz="1600" dirty="0">
                <a:latin typeface="Consolas"/>
                <a:cs typeface="Consolas"/>
              </a:rPr>
              <a:t>FROM build_info</a:t>
            </a:r>
          </a:p>
          <a:p>
            <a:r>
              <a:rPr lang="en-US" sz="1600" dirty="0">
                <a:latin typeface="Consolas"/>
                <a:cs typeface="Consolas"/>
              </a:rPr>
              <a:t>WHERE yr_renovated != 0</a:t>
            </a:r>
          </a:p>
          <a:p>
            <a:r>
              <a:rPr lang="en-US" sz="1600" dirty="0">
                <a:latin typeface="Consolas"/>
                <a:cs typeface="Consolas"/>
              </a:rPr>
              <a:t>GROUP BY yr_built</a:t>
            </a:r>
          </a:p>
          <a:p>
            <a:r>
              <a:rPr lang="en-US" sz="1600" dirty="0">
                <a:latin typeface="Consolas"/>
                <a:cs typeface="Consolas"/>
              </a:rPr>
              <a:t>HAVING yr_built BETWEEN 1980 and 2000;</a:t>
            </a:r>
            <a:endParaRPr lang="tr-TR" sz="1600" dirty="0">
              <a:latin typeface="Consolas"/>
              <a:cs typeface="Consolas"/>
            </a:endParaRPr>
          </a:p>
        </p:txBody>
      </p:sp>
    </p:spTree>
    <p:extLst>
      <p:ext uri="{BB962C8B-B14F-4D97-AF65-F5344CB8AC3E}">
        <p14:creationId xmlns:p14="http://schemas.microsoft.com/office/powerpoint/2010/main" val="261445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III</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81</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76300" y="688696"/>
            <a:ext cx="7442200" cy="5674004"/>
          </a:xfrm>
          <a:prstGeom prst="rect">
            <a:avLst/>
          </a:prstGeom>
          <a:noFill/>
          <a:ln>
            <a:solidFill>
              <a:schemeClr val="tx1">
                <a:lumMod val="50000"/>
                <a:lumOff val="50000"/>
              </a:schemeClr>
            </a:solidFill>
          </a:ln>
        </p:spPr>
        <p:txBody>
          <a:bodyPr wrap="square" rtlCol="0">
            <a:normAutofit fontScale="92500"/>
          </a:bodyPr>
          <a:lstStyle/>
          <a:p>
            <a:pPr marL="0" indent="0">
              <a:buNone/>
            </a:pPr>
            <a:r>
              <a:rPr lang="en-US" sz="3000" b="1" dirty="0">
                <a:solidFill>
                  <a:schemeClr val="tx1">
                    <a:lumMod val="50000"/>
                    <a:lumOff val="50000"/>
                  </a:schemeClr>
                </a:solidFill>
              </a:rPr>
              <a:t>Exercises</a:t>
            </a:r>
            <a:r>
              <a:rPr lang="en-US" sz="3000" dirty="0">
                <a:solidFill>
                  <a:schemeClr val="tx1">
                    <a:lumMod val="50000"/>
                    <a:lumOff val="50000"/>
                  </a:schemeClr>
                </a:solidFill>
              </a:rPr>
              <a:t>:</a:t>
            </a:r>
          </a:p>
          <a:p>
            <a:pPr marL="0" indent="0">
              <a:buNone/>
            </a:pPr>
            <a:r>
              <a:rPr lang="en-US" sz="3000" dirty="0">
                <a:solidFill>
                  <a:schemeClr val="tx1">
                    <a:lumMod val="50000"/>
                    <a:lumOff val="50000"/>
                  </a:schemeClr>
                </a:solidFill>
              </a:rPr>
              <a:t>Open up the Query Tool in </a:t>
            </a:r>
            <a:r>
              <a:rPr lang="en-US" sz="3000" i="1" dirty="0">
                <a:solidFill>
                  <a:schemeClr val="tx1">
                    <a:lumMod val="50000"/>
                    <a:lumOff val="50000"/>
                  </a:schemeClr>
                </a:solidFill>
              </a:rPr>
              <a:t>pagila_mod</a:t>
            </a:r>
            <a:r>
              <a:rPr lang="en-US" sz="3000" dirty="0">
                <a:solidFill>
                  <a:schemeClr val="tx1">
                    <a:lumMod val="50000"/>
                    <a:lumOff val="50000"/>
                  </a:schemeClr>
                </a:solidFill>
              </a:rPr>
              <a:t> database and create the following:</a:t>
            </a:r>
            <a:endParaRPr lang="en-US" sz="3000" i="1" dirty="0">
              <a:solidFill>
                <a:schemeClr val="tx1">
                  <a:lumMod val="50000"/>
                  <a:lumOff val="50000"/>
                </a:schemeClr>
              </a:solidFill>
            </a:endParaRPr>
          </a:p>
          <a:p>
            <a:pPr marL="514350" indent="-514350">
              <a:buAutoNum type="arabicPeriod"/>
            </a:pPr>
            <a:r>
              <a:rPr lang="en-US" sz="3000" b="1" dirty="0">
                <a:solidFill>
                  <a:schemeClr val="tx1">
                    <a:lumMod val="50000"/>
                    <a:lumOff val="50000"/>
                  </a:schemeClr>
                </a:solidFill>
              </a:rPr>
              <a:t>SELECT</a:t>
            </a:r>
            <a:r>
              <a:rPr lang="en-US" sz="3000" dirty="0">
                <a:solidFill>
                  <a:schemeClr val="tx1">
                    <a:lumMod val="50000"/>
                    <a:lumOff val="50000"/>
                  </a:schemeClr>
                </a:solidFill>
              </a:rPr>
              <a:t> the cities </a:t>
            </a:r>
            <a:r>
              <a:rPr lang="en-US" sz="3000" b="1" dirty="0">
                <a:solidFill>
                  <a:schemeClr val="tx1">
                    <a:lumMod val="50000"/>
                    <a:lumOff val="50000"/>
                  </a:schemeClr>
                </a:solidFill>
              </a:rPr>
              <a:t>WHERE</a:t>
            </a:r>
            <a:r>
              <a:rPr lang="en-US" sz="3000" dirty="0">
                <a:solidFill>
                  <a:schemeClr val="tx1">
                    <a:lumMod val="50000"/>
                    <a:lumOff val="50000"/>
                  </a:schemeClr>
                </a:solidFill>
              </a:rPr>
              <a:t> the country IDs are </a:t>
            </a:r>
            <a:r>
              <a:rPr lang="en-US" sz="3000" b="1" dirty="0">
                <a:solidFill>
                  <a:schemeClr val="tx1">
                    <a:lumMod val="50000"/>
                    <a:lumOff val="50000"/>
                  </a:schemeClr>
                </a:solidFill>
              </a:rPr>
              <a:t>BETWEEN</a:t>
            </a:r>
            <a:r>
              <a:rPr lang="en-US" sz="3000" dirty="0">
                <a:solidFill>
                  <a:schemeClr val="tx1">
                    <a:lumMod val="50000"/>
                    <a:lumOff val="50000"/>
                  </a:schemeClr>
                </a:solidFill>
              </a:rPr>
              <a:t> and including</a:t>
            </a:r>
            <a:r>
              <a:rPr lang="en-US" sz="3000" b="1" dirty="0">
                <a:solidFill>
                  <a:schemeClr val="tx1">
                    <a:lumMod val="50000"/>
                    <a:lumOff val="50000"/>
                  </a:schemeClr>
                </a:solidFill>
              </a:rPr>
              <a:t> 75 </a:t>
            </a:r>
            <a:r>
              <a:rPr lang="en-US" sz="3000" dirty="0">
                <a:solidFill>
                  <a:schemeClr val="tx1">
                    <a:lumMod val="50000"/>
                    <a:lumOff val="50000"/>
                  </a:schemeClr>
                </a:solidFill>
              </a:rPr>
              <a:t>and </a:t>
            </a:r>
            <a:r>
              <a:rPr lang="en-US" sz="3000" b="1" dirty="0">
                <a:solidFill>
                  <a:schemeClr val="tx1">
                    <a:lumMod val="50000"/>
                    <a:lumOff val="50000"/>
                  </a:schemeClr>
                </a:solidFill>
              </a:rPr>
              <a:t>100</a:t>
            </a:r>
            <a:r>
              <a:rPr lang="en-US" sz="3000" dirty="0">
                <a:solidFill>
                  <a:schemeClr val="tx1">
                    <a:lumMod val="50000"/>
                    <a:lumOff val="50000"/>
                  </a:schemeClr>
                </a:solidFill>
              </a:rPr>
              <a:t>. Return </a:t>
            </a:r>
            <a:r>
              <a:rPr lang="en-US" sz="3000" b="1" dirty="0">
                <a:solidFill>
                  <a:schemeClr val="tx1">
                    <a:lumMod val="50000"/>
                    <a:lumOff val="50000"/>
                  </a:schemeClr>
                </a:solidFill>
              </a:rPr>
              <a:t>respective city IDs </a:t>
            </a:r>
            <a:r>
              <a:rPr lang="en-US" sz="3000" dirty="0">
                <a:solidFill>
                  <a:schemeClr val="tx1">
                    <a:lumMod val="50000"/>
                    <a:lumOff val="50000"/>
                  </a:schemeClr>
                </a:solidFill>
              </a:rPr>
              <a:t>too.</a:t>
            </a:r>
          </a:p>
          <a:p>
            <a:pPr marL="514350" indent="-514350">
              <a:buAutoNum type="arabicPeriod"/>
            </a:pPr>
            <a:r>
              <a:rPr lang="en-US" sz="3000" dirty="0">
                <a:solidFill>
                  <a:schemeClr val="tx1">
                    <a:lumMod val="50000"/>
                    <a:lumOff val="50000"/>
                  </a:schemeClr>
                </a:solidFill>
              </a:rPr>
              <a:t>In the city table, return the country ID and number of each country ID. And, ORDER BY country_id in ascending order and LIMIT to 10.</a:t>
            </a:r>
          </a:p>
          <a:p>
            <a:pPr marL="514350" indent="-514350">
              <a:buAutoNum type="arabicPeriod"/>
            </a:pPr>
            <a:r>
              <a:rPr lang="en-US" sz="3000" dirty="0">
                <a:solidFill>
                  <a:schemeClr val="tx1">
                    <a:lumMod val="50000"/>
                    <a:lumOff val="50000"/>
                  </a:schemeClr>
                </a:solidFill>
              </a:rPr>
              <a:t>Return the mean rental duration of the films.</a:t>
            </a:r>
          </a:p>
        </p:txBody>
      </p:sp>
    </p:spTree>
    <p:extLst>
      <p:ext uri="{BB962C8B-B14F-4D97-AF65-F5344CB8AC3E}">
        <p14:creationId xmlns:p14="http://schemas.microsoft.com/office/powerpoint/2010/main" val="27364245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III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82</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50900" y="688696"/>
            <a:ext cx="7543800" cy="4955172"/>
          </a:xfrm>
          <a:prstGeom prst="rect">
            <a:avLst/>
          </a:prstGeom>
          <a:noFill/>
          <a:ln>
            <a:solidFill>
              <a:schemeClr val="tx1">
                <a:lumMod val="50000"/>
                <a:lumOff val="50000"/>
              </a:schemeClr>
            </a:solidFill>
          </a:ln>
        </p:spPr>
        <p:txBody>
          <a:bodyPr wrap="square" rtlCol="0">
            <a:normAutofit lnSpcReduction="10000"/>
          </a:bodyPr>
          <a:lstStyle/>
          <a:p>
            <a:pPr marL="406400" indent="-406400">
              <a:buNone/>
            </a:pPr>
            <a:r>
              <a:rPr lang="en-US" sz="3000" dirty="0">
                <a:solidFill>
                  <a:schemeClr val="tx1"/>
                </a:solidFill>
              </a:rPr>
              <a:t>4. </a:t>
            </a:r>
            <a:r>
              <a:rPr lang="en-US" sz="3000" dirty="0">
                <a:solidFill>
                  <a:schemeClr val="tx1">
                    <a:lumMod val="50000"/>
                    <a:lumOff val="50000"/>
                  </a:schemeClr>
                </a:solidFill>
              </a:rPr>
              <a:t>Return the film IDs, description, and rental rates of films with the minimum rental rates.</a:t>
            </a:r>
          </a:p>
          <a:p>
            <a:pPr marL="406400" indent="-406400">
              <a:buNone/>
            </a:pPr>
            <a:r>
              <a:rPr lang="en-US" sz="3000" dirty="0">
                <a:solidFill>
                  <a:schemeClr val="tx1"/>
                </a:solidFill>
              </a:rPr>
              <a:t>5.</a:t>
            </a:r>
            <a:r>
              <a:rPr lang="en-US" sz="3000" dirty="0">
                <a:solidFill>
                  <a:schemeClr val="tx1">
                    <a:lumMod val="50000"/>
                    <a:lumOff val="50000"/>
                  </a:schemeClr>
                </a:solidFill>
              </a:rPr>
              <a:t> Rename the last update column in the film category table to “</a:t>
            </a:r>
            <a:r>
              <a:rPr lang="en-US" sz="3000" b="1" dirty="0" err="1">
                <a:solidFill>
                  <a:schemeClr val="tx1">
                    <a:lumMod val="50000"/>
                    <a:lumOff val="50000"/>
                  </a:schemeClr>
                </a:solidFill>
              </a:rPr>
              <a:t>last_online</a:t>
            </a:r>
            <a:r>
              <a:rPr lang="en-US" sz="3000" dirty="0">
                <a:solidFill>
                  <a:schemeClr val="tx1">
                    <a:lumMod val="50000"/>
                    <a:lumOff val="50000"/>
                  </a:schemeClr>
                </a:solidFill>
              </a:rPr>
              <a:t>.” Return just that renamed column.</a:t>
            </a:r>
          </a:p>
          <a:p>
            <a:pPr marL="406400" indent="-406400">
              <a:buNone/>
            </a:pPr>
            <a:r>
              <a:rPr lang="en-US" sz="3000" dirty="0">
                <a:solidFill>
                  <a:schemeClr val="tx1"/>
                </a:solidFill>
              </a:rPr>
              <a:t>6. </a:t>
            </a:r>
            <a:r>
              <a:rPr lang="en-US" sz="3000" dirty="0">
                <a:solidFill>
                  <a:schemeClr val="tx1">
                    <a:lumMod val="50000"/>
                    <a:lumOff val="50000"/>
                  </a:schemeClr>
                </a:solidFill>
              </a:rPr>
              <a:t>In the inventory table, for the first 50 inventory IDs, group by store ID, and count the number in each store. Return store ID and the count. Rename the count column to “total”.</a:t>
            </a:r>
            <a:endParaRPr lang="en-US" sz="3000" dirty="0">
              <a:solidFill>
                <a:schemeClr val="tx1"/>
              </a:solidFill>
            </a:endParaRPr>
          </a:p>
        </p:txBody>
      </p:sp>
    </p:spTree>
    <p:extLst>
      <p:ext uri="{BB962C8B-B14F-4D97-AF65-F5344CB8AC3E}">
        <p14:creationId xmlns:p14="http://schemas.microsoft.com/office/powerpoint/2010/main" val="2536620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III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83</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06450" y="747689"/>
            <a:ext cx="7531100" cy="3416290"/>
          </a:xfrm>
          <a:prstGeom prst="rect">
            <a:avLst/>
          </a:prstGeom>
          <a:noFill/>
          <a:ln>
            <a:solidFill>
              <a:schemeClr val="tx1">
                <a:lumMod val="50000"/>
                <a:lumOff val="50000"/>
              </a:schemeClr>
            </a:solidFill>
          </a:ln>
        </p:spPr>
        <p:txBody>
          <a:bodyPr wrap="square" rtlCol="0">
            <a:normAutofit fontScale="92500" lnSpcReduction="10000"/>
          </a:bodyPr>
          <a:lstStyle/>
          <a:p>
            <a:pPr marL="406400" indent="-406400">
              <a:buNone/>
            </a:pPr>
            <a:r>
              <a:rPr lang="en-US" sz="3000" dirty="0">
                <a:solidFill>
                  <a:schemeClr val="tx1"/>
                </a:solidFill>
              </a:rPr>
              <a:t>7. </a:t>
            </a:r>
            <a:r>
              <a:rPr lang="en-US" sz="3000" i="1" dirty="0">
                <a:solidFill>
                  <a:schemeClr val="tx1">
                    <a:lumMod val="50000"/>
                    <a:lumOff val="50000"/>
                  </a:schemeClr>
                </a:solidFill>
              </a:rPr>
              <a:t>ADVANCED: </a:t>
            </a:r>
            <a:r>
              <a:rPr lang="en-US" sz="3000" dirty="0">
                <a:solidFill>
                  <a:schemeClr val="tx1">
                    <a:lumMod val="50000"/>
                    <a:lumOff val="50000"/>
                  </a:schemeClr>
                </a:solidFill>
              </a:rPr>
              <a:t>In the film category table, for the film IDs that are greater than 20 and less than 50 (inclusive of 20 and 50), group the results by category ID between 5 and 10 (inclusive), and count each group. Rename the count column to “total”. Order the groupings in ascending order. Return the category IDs and counts.</a:t>
            </a:r>
          </a:p>
        </p:txBody>
      </p:sp>
    </p:spTree>
    <p:extLst>
      <p:ext uri="{BB962C8B-B14F-4D97-AF65-F5344CB8AC3E}">
        <p14:creationId xmlns:p14="http://schemas.microsoft.com/office/powerpoint/2010/main" val="1087602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84</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672" b="4787"/>
          <a:stretch/>
        </p:blipFill>
        <p:spPr bwMode="auto">
          <a:xfrm>
            <a:off x="938524" y="1466905"/>
            <a:ext cx="6817551" cy="4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5431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85</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61" t="7475" b="4788"/>
          <a:stretch/>
        </p:blipFill>
        <p:spPr bwMode="auto">
          <a:xfrm>
            <a:off x="938524" y="1466905"/>
            <a:ext cx="6817551" cy="4878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26298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86</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672" b="4589"/>
          <a:stretch/>
        </p:blipFill>
        <p:spPr bwMode="auto">
          <a:xfrm>
            <a:off x="938524" y="1481418"/>
            <a:ext cx="6817551" cy="487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132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87</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4.</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475" b="4788"/>
          <a:stretch/>
        </p:blipFill>
        <p:spPr bwMode="auto">
          <a:xfrm>
            <a:off x="938524" y="1481418"/>
            <a:ext cx="6817551" cy="487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8315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88</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5.</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476" b="4983"/>
          <a:stretch/>
        </p:blipFill>
        <p:spPr bwMode="auto">
          <a:xfrm>
            <a:off x="938524" y="1481418"/>
            <a:ext cx="6817551" cy="4859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14827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89</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6.</a:t>
            </a: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672" b="4787"/>
          <a:stretch/>
        </p:blipFill>
        <p:spPr bwMode="auto">
          <a:xfrm>
            <a:off x="938524" y="1495933"/>
            <a:ext cx="6817551" cy="4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5058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Why are Databases important? </a:t>
            </a:r>
          </a:p>
        </p:txBody>
      </p:sp>
      <p:sp>
        <p:nvSpPr>
          <p:cNvPr id="163" name="Shape 163"/>
          <p:cNvSpPr txBox="1">
            <a:spLocks noGrp="1"/>
          </p:cNvSpPr>
          <p:nvPr>
            <p:ph type="body" idx="1"/>
          </p:nvPr>
        </p:nvSpPr>
        <p:spPr>
          <a:xfrm>
            <a:off x="858982" y="877300"/>
            <a:ext cx="7620000" cy="5481936"/>
          </a:xfrm>
          <a:prstGeom prst="rect">
            <a:avLst/>
          </a:prstGeom>
          <a:noFill/>
          <a:ln>
            <a:noFill/>
          </a:ln>
        </p:spPr>
        <p:txBody>
          <a:bodyPr lIns="91425" tIns="45700" rIns="91425" bIns="45700" anchor="t" anchorCtr="0">
            <a:normAutofit fontScale="92500"/>
          </a:bodyPr>
          <a:lstStyle/>
          <a:p>
            <a:pPr lvl="0" indent="-342900">
              <a:spcBef>
                <a:spcPts val="0"/>
              </a:spcBef>
            </a:pPr>
            <a:r>
              <a:rPr lang="en-US" sz="3800" b="1" dirty="0"/>
              <a:t>Organizes</a:t>
            </a:r>
            <a:r>
              <a:rPr lang="en-US" sz="3800" dirty="0"/>
              <a:t> and </a:t>
            </a:r>
            <a:r>
              <a:rPr lang="en-US" sz="3800" b="1" dirty="0"/>
              <a:t>stores </a:t>
            </a:r>
            <a:r>
              <a:rPr lang="en-US" sz="3800" dirty="0"/>
              <a:t>information.</a:t>
            </a:r>
          </a:p>
          <a:p>
            <a:pPr lvl="0" indent="-342900">
              <a:spcBef>
                <a:spcPts val="0"/>
              </a:spcBef>
            </a:pPr>
            <a:r>
              <a:rPr lang="en-US" sz="3800" dirty="0"/>
              <a:t>Allows </a:t>
            </a:r>
            <a:r>
              <a:rPr lang="en-US" sz="3800" b="1" dirty="0"/>
              <a:t>easier retrieval</a:t>
            </a:r>
            <a:r>
              <a:rPr lang="en-US" sz="3800" dirty="0"/>
              <a:t> of information.</a:t>
            </a:r>
          </a:p>
          <a:p>
            <a:pPr lvl="0" indent="-342900">
              <a:spcBef>
                <a:spcPts val="0"/>
              </a:spcBef>
            </a:pPr>
            <a:r>
              <a:rPr lang="en-US" sz="3800" dirty="0"/>
              <a:t>Users can perform </a:t>
            </a:r>
            <a:r>
              <a:rPr lang="en-US" sz="3800" b="1" dirty="0"/>
              <a:t>series of tasks </a:t>
            </a:r>
            <a:r>
              <a:rPr lang="en-US" sz="3800" dirty="0"/>
              <a:t>with ease.</a:t>
            </a:r>
          </a:p>
          <a:p>
            <a:pPr lvl="0" indent="-342900">
              <a:spcBef>
                <a:spcPts val="0"/>
              </a:spcBef>
            </a:pPr>
            <a:r>
              <a:rPr lang="en-US" sz="3800" dirty="0"/>
              <a:t>Improves </a:t>
            </a:r>
            <a:r>
              <a:rPr lang="en-US" sz="3800" b="1" dirty="0"/>
              <a:t>operational efficiency </a:t>
            </a:r>
            <a:r>
              <a:rPr lang="en-US" sz="3800" dirty="0"/>
              <a:t>and reduces </a:t>
            </a:r>
            <a:r>
              <a:rPr lang="en-US" sz="3800" b="1" dirty="0"/>
              <a:t>business costs </a:t>
            </a:r>
            <a:r>
              <a:rPr lang="en-US" sz="3800" dirty="0"/>
              <a:t>because information can be consolidated instead of fragmented.</a:t>
            </a:r>
          </a:p>
          <a:p>
            <a:pPr lvl="0" indent="-342900">
              <a:spcBef>
                <a:spcPts val="0"/>
              </a:spcBef>
            </a:pPr>
            <a:endParaRPr lang="en-US" dirty="0"/>
          </a:p>
          <a:p>
            <a:pPr lvl="0" indent="-342900">
              <a:spcBef>
                <a:spcPts val="0"/>
              </a:spcBef>
            </a:pPr>
            <a:endParaRPr lang="en-US" b="1" dirty="0"/>
          </a:p>
          <a:p>
            <a:pPr marL="400050" lvl="1" indent="0">
              <a:spcBef>
                <a:spcPts val="0"/>
              </a:spcBef>
              <a:buNone/>
            </a:pPr>
            <a:endParaRPr lang="en-US" b="1" dirty="0"/>
          </a:p>
          <a:p>
            <a:pPr lvl="0" indent="-342900">
              <a:spcBef>
                <a:spcPts val="0"/>
              </a:spcBef>
            </a:pPr>
            <a:endParaRPr lang="en-US" sz="3200" b="1" i="0" u="none" strike="noStrike" cap="none" dirty="0">
              <a:solidFill>
                <a:schemeClr val="dk1"/>
              </a:solidFill>
              <a:latin typeface="Helvetica Neue"/>
              <a:ea typeface="Helvetica Neue"/>
              <a:cs typeface="Helvetica Neue"/>
              <a:sym typeface="Helvetica Neue"/>
            </a:endParaRPr>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164" name="Shape 164"/>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0254416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90</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7.</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672" b="4787"/>
          <a:stretch/>
        </p:blipFill>
        <p:spPr bwMode="auto">
          <a:xfrm>
            <a:off x="938524" y="1466905"/>
            <a:ext cx="6817551" cy="4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16723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457199" y="877300"/>
            <a:ext cx="8229600" cy="556877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1" i="0" u="none" strike="noStrike" cap="none" dirty="0">
                <a:solidFill>
                  <a:schemeClr val="dk1"/>
                </a:solidFill>
                <a:latin typeface="Helvetica Neue"/>
                <a:ea typeface="Helvetica Neue"/>
                <a:cs typeface="Helvetica Neue"/>
                <a:sym typeface="Helvetica Neue"/>
              </a:rPr>
              <a:t>SUMMARY</a:t>
            </a:r>
          </a:p>
          <a:p>
            <a:pPr lvl="1" indent="-285750"/>
            <a:r>
              <a:rPr lang="en-US" dirty="0"/>
              <a:t>Loading Data / Databases</a:t>
            </a:r>
          </a:p>
          <a:p>
            <a:pPr lvl="1" indent="-285750"/>
            <a:r>
              <a:rPr lang="en-US" dirty="0"/>
              <a:t>Cognitir’s Trifecta SQL Query-Building Method™</a:t>
            </a:r>
          </a:p>
          <a:p>
            <a:pPr lvl="1" indent="-285750"/>
            <a:r>
              <a:rPr lang="en-US" dirty="0"/>
              <a:t>SQL Syntax</a:t>
            </a:r>
          </a:p>
          <a:p>
            <a:pPr lvl="1" indent="-285750"/>
            <a:r>
              <a:rPr lang="en-US" dirty="0"/>
              <a:t>Debugging</a:t>
            </a:r>
          </a:p>
          <a:p>
            <a:pPr lvl="1" indent="-285750"/>
            <a:r>
              <a:rPr lang="en-US" dirty="0"/>
              <a:t>Query Tips &amp; How to Become a SQL Ninja</a:t>
            </a:r>
          </a:p>
          <a:p>
            <a:pPr lvl="1" indent="-285750"/>
            <a:r>
              <a:rPr lang="en-US" dirty="0"/>
              <a:t>PostgreSQL Data Types</a:t>
            </a:r>
          </a:p>
          <a:p>
            <a:pPr lvl="1" indent="-285750"/>
            <a:r>
              <a:rPr lang="en-US" dirty="0"/>
              <a:t>Comments</a:t>
            </a:r>
          </a:p>
          <a:p>
            <a:pPr lvl="1" indent="-285750"/>
            <a:r>
              <a:rPr lang="en-US" dirty="0"/>
              <a:t>Most Important SQL Commands</a:t>
            </a:r>
          </a:p>
          <a:p>
            <a:pPr marL="57150" marR="0" lvl="0" indent="-6350" algn="l" rtl="0">
              <a:lnSpc>
                <a:spcPct val="90000"/>
              </a:lnSpc>
              <a:spcBef>
                <a:spcPts val="560"/>
              </a:spcBef>
              <a:spcAft>
                <a:spcPts val="0"/>
              </a:spcAft>
              <a:buClr>
                <a:schemeClr val="dk1"/>
              </a:buClr>
              <a:buSzPct val="25000"/>
              <a:buFont typeface="Arial"/>
              <a:buNone/>
            </a:pPr>
            <a:endParaRPr lang="en-US" sz="2800" b="1" i="0" u="none" strike="noStrike" cap="none" dirty="0">
              <a:solidFill>
                <a:schemeClr val="dk1"/>
              </a:solidFill>
              <a:latin typeface="Helvetica Neue"/>
              <a:ea typeface="Helvetica Neue"/>
              <a:cs typeface="Helvetica Neue"/>
              <a:sym typeface="Helvetica Neue"/>
            </a:endParaRPr>
          </a:p>
          <a:p>
            <a:pPr marL="57150" marR="0" lvl="0" indent="-6350" algn="l" rtl="0">
              <a:lnSpc>
                <a:spcPct val="90000"/>
              </a:lnSpc>
              <a:spcBef>
                <a:spcPts val="560"/>
              </a:spcBef>
              <a:spcAft>
                <a:spcPts val="0"/>
              </a:spcAft>
              <a:buClr>
                <a:schemeClr val="dk1"/>
              </a:buClr>
              <a:buSzPct val="25000"/>
              <a:buFont typeface="Arial"/>
              <a:buNone/>
            </a:pPr>
            <a:r>
              <a:rPr lang="en-US" sz="2800" b="1" dirty="0"/>
              <a:t>		</a:t>
            </a:r>
            <a:endParaRPr lang="en-US" sz="2800" b="1" i="0" u="none" strike="noStrike" cap="none" dirty="0">
              <a:solidFill>
                <a:schemeClr val="dk1"/>
              </a:solidFill>
              <a:latin typeface="Helvetica Neue"/>
              <a:ea typeface="Helvetica Neue"/>
              <a:cs typeface="Helvetica Neue"/>
              <a:sym typeface="Helvetica Neue"/>
            </a:endParaRPr>
          </a:p>
        </p:txBody>
      </p:sp>
      <p:sp>
        <p:nvSpPr>
          <p:cNvPr id="269" name="Shape 269"/>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Recap: What Have We Learned?</a:t>
            </a:r>
          </a:p>
        </p:txBody>
      </p:sp>
      <p:pic>
        <p:nvPicPr>
          <p:cNvPr id="270" name="Shape 270"/>
          <p:cNvPicPr preferRelativeResize="0"/>
          <p:nvPr/>
        </p:nvPicPr>
        <p:blipFill rotWithShape="1">
          <a:blip r:embed="rId3">
            <a:alphaModFix/>
          </a:blip>
          <a:srcRect/>
          <a:stretch/>
        </p:blipFill>
        <p:spPr>
          <a:xfrm>
            <a:off x="2856469" y="2327551"/>
            <a:ext cx="390285" cy="390285"/>
          </a:xfrm>
          <a:prstGeom prst="rect">
            <a:avLst/>
          </a:prstGeom>
          <a:noFill/>
          <a:ln>
            <a:noFill/>
          </a:ln>
        </p:spPr>
      </p:pic>
      <p:pic>
        <p:nvPicPr>
          <p:cNvPr id="271" name="Shape 271"/>
          <p:cNvPicPr preferRelativeResize="0"/>
          <p:nvPr/>
        </p:nvPicPr>
        <p:blipFill rotWithShape="1">
          <a:blip r:embed="rId3">
            <a:alphaModFix/>
          </a:blip>
          <a:srcRect/>
          <a:stretch/>
        </p:blipFill>
        <p:spPr>
          <a:xfrm>
            <a:off x="5437859" y="1364331"/>
            <a:ext cx="390285" cy="390285"/>
          </a:xfrm>
          <a:prstGeom prst="rect">
            <a:avLst/>
          </a:prstGeom>
          <a:noFill/>
          <a:ln>
            <a:noFill/>
          </a:ln>
        </p:spPr>
      </p:pic>
      <p:pic>
        <p:nvPicPr>
          <p:cNvPr id="272" name="Shape 272"/>
          <p:cNvPicPr preferRelativeResize="0"/>
          <p:nvPr/>
        </p:nvPicPr>
        <p:blipFill rotWithShape="1">
          <a:blip r:embed="rId3">
            <a:alphaModFix/>
          </a:blip>
          <a:srcRect/>
          <a:stretch/>
        </p:blipFill>
        <p:spPr>
          <a:xfrm>
            <a:off x="3232240" y="2807736"/>
            <a:ext cx="390285" cy="390285"/>
          </a:xfrm>
          <a:prstGeom prst="rect">
            <a:avLst/>
          </a:prstGeom>
          <a:noFill/>
          <a:ln>
            <a:noFill/>
          </a:ln>
        </p:spPr>
      </p:pic>
      <p:pic>
        <p:nvPicPr>
          <p:cNvPr id="273" name="Shape 273"/>
          <p:cNvPicPr preferRelativeResize="0"/>
          <p:nvPr/>
        </p:nvPicPr>
        <p:blipFill rotWithShape="1">
          <a:blip r:embed="rId3">
            <a:alphaModFix/>
          </a:blip>
          <a:srcRect/>
          <a:stretch/>
        </p:blipFill>
        <p:spPr>
          <a:xfrm>
            <a:off x="5171586" y="4323678"/>
            <a:ext cx="390285" cy="390285"/>
          </a:xfrm>
          <a:prstGeom prst="rect">
            <a:avLst/>
          </a:prstGeom>
          <a:noFill/>
          <a:ln>
            <a:noFill/>
          </a:ln>
        </p:spPr>
      </p:pic>
      <p:pic>
        <p:nvPicPr>
          <p:cNvPr id="274" name="Shape 274"/>
          <p:cNvPicPr preferRelativeResize="0"/>
          <p:nvPr/>
        </p:nvPicPr>
        <p:blipFill rotWithShape="1">
          <a:blip r:embed="rId3">
            <a:alphaModFix/>
          </a:blip>
          <a:srcRect/>
          <a:stretch/>
        </p:blipFill>
        <p:spPr>
          <a:xfrm>
            <a:off x="8022028" y="3803089"/>
            <a:ext cx="390285" cy="390285"/>
          </a:xfrm>
          <a:prstGeom prst="rect">
            <a:avLst/>
          </a:prstGeom>
          <a:noFill/>
          <a:ln>
            <a:noFill/>
          </a:ln>
        </p:spPr>
      </p:pic>
      <p:pic>
        <p:nvPicPr>
          <p:cNvPr id="275" name="Shape 275"/>
          <p:cNvPicPr preferRelativeResize="0"/>
          <p:nvPr/>
        </p:nvPicPr>
        <p:blipFill rotWithShape="1">
          <a:blip r:embed="rId3">
            <a:alphaModFix/>
          </a:blip>
          <a:srcRect/>
          <a:stretch/>
        </p:blipFill>
        <p:spPr>
          <a:xfrm>
            <a:off x="3077864" y="3307117"/>
            <a:ext cx="390285" cy="390285"/>
          </a:xfrm>
          <a:prstGeom prst="rect">
            <a:avLst/>
          </a:prstGeom>
          <a:noFill/>
          <a:ln>
            <a:noFill/>
          </a:ln>
        </p:spPr>
      </p:pic>
      <p:sp>
        <p:nvSpPr>
          <p:cNvPr id="277" name="Shape 2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91</a:t>
            </a:fld>
            <a:endParaRPr lang="en-US" sz="1200" dirty="0">
              <a:solidFill>
                <a:srgbClr val="888888"/>
              </a:solidFill>
              <a:latin typeface="Helvetica Neue"/>
              <a:ea typeface="Helvetica Neue"/>
              <a:cs typeface="Helvetica Neue"/>
              <a:sym typeface="Helvetica Neue"/>
            </a:endParaRPr>
          </a:p>
        </p:txBody>
      </p:sp>
      <p:pic>
        <p:nvPicPr>
          <p:cNvPr id="13" name="Shape 273"/>
          <p:cNvPicPr preferRelativeResize="0"/>
          <p:nvPr/>
        </p:nvPicPr>
        <p:blipFill rotWithShape="1">
          <a:blip r:embed="rId3">
            <a:alphaModFix/>
          </a:blip>
          <a:srcRect/>
          <a:stretch/>
        </p:blipFill>
        <p:spPr>
          <a:xfrm>
            <a:off x="3063349" y="4805127"/>
            <a:ext cx="390285" cy="390285"/>
          </a:xfrm>
          <a:prstGeom prst="rect">
            <a:avLst/>
          </a:prstGeom>
          <a:noFill/>
          <a:ln>
            <a:noFill/>
          </a:ln>
        </p:spPr>
      </p:pic>
      <p:pic>
        <p:nvPicPr>
          <p:cNvPr id="14" name="Shape 273"/>
          <p:cNvPicPr preferRelativeResize="0"/>
          <p:nvPr/>
        </p:nvPicPr>
        <p:blipFill rotWithShape="1">
          <a:blip r:embed="rId3">
            <a:alphaModFix/>
          </a:blip>
          <a:srcRect/>
          <a:stretch/>
        </p:blipFill>
        <p:spPr>
          <a:xfrm>
            <a:off x="6466949" y="5347812"/>
            <a:ext cx="390285" cy="390285"/>
          </a:xfrm>
          <a:prstGeom prst="rect">
            <a:avLst/>
          </a:prstGeom>
          <a:noFill/>
          <a:ln>
            <a:noFill/>
          </a:ln>
        </p:spPr>
      </p:pic>
    </p:spTree>
    <p:extLst>
      <p:ext uri="{BB962C8B-B14F-4D97-AF65-F5344CB8AC3E}">
        <p14:creationId xmlns:p14="http://schemas.microsoft.com/office/powerpoint/2010/main" val="39187391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BEYOND THE BUILDING BLOCKS</a:t>
            </a:r>
          </a:p>
        </p:txBody>
      </p:sp>
      <p:sp>
        <p:nvSpPr>
          <p:cNvPr id="285" name="Shape 28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92</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067077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Overview</a:t>
            </a:r>
          </a:p>
        </p:txBody>
      </p:sp>
      <p:sp>
        <p:nvSpPr>
          <p:cNvPr id="291" name="Shape 291"/>
          <p:cNvSpPr txBox="1">
            <a:spLocks noGrp="1"/>
          </p:cNvSpPr>
          <p:nvPr>
            <p:ph type="body" idx="1"/>
          </p:nvPr>
        </p:nvSpPr>
        <p:spPr>
          <a:xfrm>
            <a:off x="457200" y="877300"/>
            <a:ext cx="8229600" cy="5529143"/>
          </a:xfrm>
          <a:prstGeom prst="rect">
            <a:avLst/>
          </a:prstGeom>
          <a:noFill/>
          <a:ln>
            <a:noFill/>
          </a:ln>
        </p:spPr>
        <p:txBody>
          <a:bodyPr lIns="91425" tIns="45700" rIns="91425" bIns="45700" anchor="t" anchorCtr="0">
            <a:noAutofit/>
          </a:bodyPr>
          <a:lstStyle/>
          <a:p>
            <a:pPr marL="57150" marR="0" lvl="0" indent="-6350" algn="l" rtl="0">
              <a:spcBef>
                <a:spcPts val="0"/>
              </a:spcBef>
              <a:spcAft>
                <a:spcPts val="0"/>
              </a:spcAft>
              <a:buClr>
                <a:schemeClr val="dk1"/>
              </a:buClr>
              <a:buSzPct val="25000"/>
              <a:buFont typeface="Arial"/>
              <a:buNone/>
            </a:pPr>
            <a:r>
              <a:rPr lang="en-US" sz="3200" b="1" i="0" u="none" strike="noStrike" cap="none" dirty="0">
                <a:solidFill>
                  <a:schemeClr val="dk1"/>
                </a:solidFill>
                <a:latin typeface="Helvetica Neue"/>
                <a:ea typeface="Helvetica Neue"/>
                <a:cs typeface="Helvetica Neue"/>
                <a:sym typeface="Helvetica Neue"/>
              </a:rPr>
              <a:t>OVERVIEW</a:t>
            </a:r>
          </a:p>
          <a:p>
            <a:pPr marL="742950" marR="0" lvl="1" indent="-285750" algn="l" rtl="0">
              <a:spcBef>
                <a:spcPts val="560"/>
              </a:spcBef>
              <a:buClr>
                <a:schemeClr val="dk1"/>
              </a:buClr>
              <a:buSzPct val="100000"/>
              <a:buFont typeface="Arial"/>
              <a:buChar char="–"/>
            </a:pPr>
            <a:r>
              <a:rPr lang="en-US" dirty="0"/>
              <a:t>Query Multiple Tables: Joins</a:t>
            </a:r>
          </a:p>
          <a:p>
            <a:pPr marL="742950" marR="0" lvl="1" indent="-285750" algn="l" rtl="0">
              <a:spcBef>
                <a:spcPts val="560"/>
              </a:spcBef>
              <a:buClr>
                <a:schemeClr val="dk1"/>
              </a:buClr>
              <a:buSzPct val="100000"/>
              <a:buFont typeface="Arial"/>
              <a:buChar char="–"/>
            </a:pPr>
            <a:r>
              <a:rPr lang="en-US" dirty="0"/>
              <a:t>Joins (3 or more tables) (More advanced)</a:t>
            </a:r>
          </a:p>
          <a:p>
            <a:pPr marL="742950" marR="0" lvl="1" indent="-285750" algn="l" rtl="0">
              <a:spcBef>
                <a:spcPts val="560"/>
              </a:spcBef>
              <a:buClr>
                <a:schemeClr val="dk1"/>
              </a:buClr>
              <a:buSzPct val="100000"/>
              <a:buFont typeface="Arial"/>
              <a:buChar char="–"/>
            </a:pPr>
            <a:r>
              <a:rPr lang="en-US" dirty="0"/>
              <a:t>Subqueries  </a:t>
            </a:r>
          </a:p>
        </p:txBody>
      </p:sp>
      <p:sp>
        <p:nvSpPr>
          <p:cNvPr id="292" name="Shape 29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93</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496461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Query Multiple Tables: JOINS</a:t>
            </a:r>
          </a:p>
        </p:txBody>
      </p:sp>
      <p:sp>
        <p:nvSpPr>
          <p:cNvPr id="452" name="Shape 452"/>
          <p:cNvSpPr txBox="1">
            <a:spLocks noGrp="1"/>
          </p:cNvSpPr>
          <p:nvPr>
            <p:ph type="body" idx="1"/>
          </p:nvPr>
        </p:nvSpPr>
        <p:spPr>
          <a:xfrm>
            <a:off x="368700" y="841325"/>
            <a:ext cx="8229600"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dirty="0"/>
              <a:t>A </a:t>
            </a:r>
            <a:r>
              <a:rPr lang="en-US" sz="4000" b="1" dirty="0"/>
              <a:t>JOIN</a:t>
            </a:r>
            <a:r>
              <a:rPr lang="en-US" sz="4000" dirty="0"/>
              <a:t> allows us to combine columns from multiple tables and store them into a single set of information. </a:t>
            </a:r>
          </a:p>
          <a:p>
            <a:pPr marL="342900" marR="0" lvl="0" indent="-342900" algn="l" rtl="0">
              <a:lnSpc>
                <a:spcPct val="100000"/>
              </a:lnSpc>
              <a:spcBef>
                <a:spcPts val="0"/>
              </a:spcBef>
              <a:spcAft>
                <a:spcPts val="0"/>
              </a:spcAft>
              <a:buClr>
                <a:schemeClr val="dk1"/>
              </a:buClr>
              <a:buSzPct val="100000"/>
              <a:buFont typeface="Arial"/>
              <a:buChar char="•"/>
            </a:pPr>
            <a:r>
              <a:rPr lang="en-US" sz="4000" dirty="0"/>
              <a:t>We </a:t>
            </a:r>
            <a:r>
              <a:rPr lang="en-US" sz="4000" b="1" dirty="0"/>
              <a:t>JOIN </a:t>
            </a:r>
            <a:r>
              <a:rPr lang="en-US" sz="4000" dirty="0"/>
              <a:t>tables together by connecting </a:t>
            </a:r>
            <a:r>
              <a:rPr lang="en-US" sz="4000" b="1" dirty="0"/>
              <a:t>Primary Keys (PK) </a:t>
            </a:r>
            <a:r>
              <a:rPr lang="en-US" sz="4000" dirty="0"/>
              <a:t>and </a:t>
            </a:r>
            <a:r>
              <a:rPr lang="en-US" sz="4000" b="1" dirty="0"/>
              <a:t>Foreign Keys (FK).</a:t>
            </a:r>
            <a:endParaRPr lang="en-US" sz="4000" dirty="0"/>
          </a:p>
          <a:p>
            <a:pPr marL="0" marR="0" lvl="0" indent="0" algn="l" rtl="0">
              <a:lnSpc>
                <a:spcPct val="100000"/>
              </a:lnSpc>
              <a:spcBef>
                <a:spcPts val="0"/>
              </a:spcBef>
              <a:spcAft>
                <a:spcPts val="0"/>
              </a:spcAft>
              <a:buClr>
                <a:schemeClr val="dk1"/>
              </a:buClr>
              <a:buSzPct val="100000"/>
              <a:buNone/>
            </a:pPr>
            <a:endParaRPr lang="en-US" b="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94</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814036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75496" y="2094099"/>
            <a:ext cx="5022241" cy="2948578"/>
          </a:xfrm>
          <a:prstGeom prst="rect">
            <a:avLst/>
          </a:prstGeom>
        </p:spPr>
      </p:pic>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Query Multiple Tables: JOINS (cont’d) </a:t>
            </a:r>
          </a:p>
        </p:txBody>
      </p:sp>
      <p:sp>
        <p:nvSpPr>
          <p:cNvPr id="452" name="Shape 452"/>
          <p:cNvSpPr txBox="1">
            <a:spLocks noGrp="1"/>
          </p:cNvSpPr>
          <p:nvPr>
            <p:ph type="body" idx="1"/>
          </p:nvPr>
        </p:nvSpPr>
        <p:spPr>
          <a:xfrm>
            <a:off x="368700" y="740235"/>
            <a:ext cx="8407552"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b="1" dirty="0"/>
              <a:t>Conceptual Overview</a:t>
            </a:r>
            <a:r>
              <a:rPr lang="en-US" dirty="0"/>
              <a:t>: Housing Database</a:t>
            </a:r>
          </a:p>
          <a:p>
            <a:pPr marL="342900" marR="0" lvl="0" indent="-342900" algn="l" rtl="0">
              <a:lnSpc>
                <a:spcPct val="100000"/>
              </a:lnSpc>
              <a:spcBef>
                <a:spcPts val="0"/>
              </a:spcBef>
              <a:spcAft>
                <a:spcPts val="0"/>
              </a:spcAft>
              <a:buClr>
                <a:schemeClr val="dk1"/>
              </a:buClr>
              <a:buSzPct val="100000"/>
              <a:buFont typeface="Arial"/>
              <a:buChar char="•"/>
            </a:pPr>
            <a:r>
              <a:rPr lang="en-US" dirty="0"/>
              <a:t>Connect on </a:t>
            </a:r>
            <a:r>
              <a:rPr lang="en-US" b="1" dirty="0"/>
              <a:t>PK &amp; FK</a:t>
            </a:r>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95</a:t>
            </a:fld>
            <a:endParaRPr lang="en-US" sz="1200" dirty="0">
              <a:solidFill>
                <a:srgbClr val="888888"/>
              </a:solidFill>
              <a:latin typeface="Helvetica Neue"/>
              <a:ea typeface="Helvetica Neue"/>
              <a:cs typeface="Helvetica Neue"/>
              <a:sym typeface="Helvetica Neue"/>
            </a:endParaRPr>
          </a:p>
        </p:txBody>
      </p:sp>
      <p:sp>
        <p:nvSpPr>
          <p:cNvPr id="16" name="TextBox 15"/>
          <p:cNvSpPr txBox="1"/>
          <p:nvPr/>
        </p:nvSpPr>
        <p:spPr>
          <a:xfrm>
            <a:off x="4209222" y="1789043"/>
            <a:ext cx="2117035" cy="307777"/>
          </a:xfrm>
          <a:prstGeom prst="rect">
            <a:avLst/>
          </a:prstGeom>
          <a:noFill/>
        </p:spPr>
        <p:txBody>
          <a:bodyPr wrap="square" rtlCol="0">
            <a:spAutoFit/>
          </a:bodyPr>
          <a:lstStyle/>
          <a:p>
            <a:r>
              <a:rPr lang="en-US" b="1" i="1" dirty="0"/>
              <a:t>House_Details Table</a:t>
            </a:r>
          </a:p>
        </p:txBody>
      </p:sp>
      <p:sp>
        <p:nvSpPr>
          <p:cNvPr id="20" name="TextBox 19"/>
          <p:cNvSpPr txBox="1"/>
          <p:nvPr/>
        </p:nvSpPr>
        <p:spPr>
          <a:xfrm>
            <a:off x="430696" y="1786322"/>
            <a:ext cx="2117035" cy="307777"/>
          </a:xfrm>
          <a:prstGeom prst="rect">
            <a:avLst/>
          </a:prstGeom>
          <a:noFill/>
        </p:spPr>
        <p:txBody>
          <a:bodyPr wrap="square" rtlCol="0">
            <a:spAutoFit/>
          </a:bodyPr>
          <a:lstStyle/>
          <a:p>
            <a:r>
              <a:rPr lang="en-US" b="1" i="1" dirty="0"/>
              <a:t>Main HomeTable</a:t>
            </a:r>
          </a:p>
        </p:txBody>
      </p:sp>
      <p:pic>
        <p:nvPicPr>
          <p:cNvPr id="5" name="Picture 4"/>
          <p:cNvPicPr>
            <a:picLocks noChangeAspect="1"/>
          </p:cNvPicPr>
          <p:nvPr/>
        </p:nvPicPr>
        <p:blipFill>
          <a:blip r:embed="rId4"/>
          <a:stretch>
            <a:fillRect/>
          </a:stretch>
        </p:blipFill>
        <p:spPr>
          <a:xfrm>
            <a:off x="540837" y="2094099"/>
            <a:ext cx="3224380" cy="3439802"/>
          </a:xfrm>
          <a:prstGeom prst="rect">
            <a:avLst/>
          </a:prstGeom>
        </p:spPr>
      </p:pic>
      <p:sp>
        <p:nvSpPr>
          <p:cNvPr id="4" name="Rectangle 3"/>
          <p:cNvSpPr/>
          <p:nvPr/>
        </p:nvSpPr>
        <p:spPr>
          <a:xfrm>
            <a:off x="762322" y="2125002"/>
            <a:ext cx="616392" cy="27687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8284926" y="2094099"/>
            <a:ext cx="685469" cy="2215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7645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63140" y="2165649"/>
            <a:ext cx="4629150" cy="4205171"/>
          </a:xfrm>
          <a:prstGeom prst="rect">
            <a:avLst/>
          </a:prstGeom>
        </p:spPr>
      </p:pic>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Query Multiple Tables: JOINS (cont’d) </a:t>
            </a:r>
          </a:p>
        </p:txBody>
      </p:sp>
      <p:sp>
        <p:nvSpPr>
          <p:cNvPr id="452" name="Shape 452"/>
          <p:cNvSpPr txBox="1">
            <a:spLocks noGrp="1"/>
          </p:cNvSpPr>
          <p:nvPr>
            <p:ph type="body" idx="1"/>
          </p:nvPr>
        </p:nvSpPr>
        <p:spPr>
          <a:xfrm>
            <a:off x="368700" y="740235"/>
            <a:ext cx="8407552"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000" b="1" dirty="0"/>
              <a:t>Conceptual Overview: </a:t>
            </a:r>
            <a:r>
              <a:rPr lang="en-US" sz="3000" dirty="0"/>
              <a:t>Housing Database</a:t>
            </a:r>
          </a:p>
          <a:p>
            <a:pPr marL="342900" marR="0" lvl="0" indent="-342900" algn="l" rtl="0">
              <a:lnSpc>
                <a:spcPct val="100000"/>
              </a:lnSpc>
              <a:spcBef>
                <a:spcPts val="0"/>
              </a:spcBef>
              <a:spcAft>
                <a:spcPts val="0"/>
              </a:spcAft>
              <a:buClr>
                <a:schemeClr val="dk1"/>
              </a:buClr>
              <a:buSzPct val="100000"/>
              <a:buFont typeface="Arial"/>
              <a:buChar char="•"/>
            </a:pPr>
            <a:r>
              <a:rPr lang="en-US" sz="3000" dirty="0"/>
              <a:t>We have combined info from both tables based on the </a:t>
            </a:r>
            <a:r>
              <a:rPr lang="en-US" sz="3000" i="1" dirty="0"/>
              <a:t>house_id</a:t>
            </a:r>
            <a:endParaRPr lang="en-US" sz="3000" dirty="0"/>
          </a:p>
          <a:p>
            <a:pPr marL="0" marR="0" lvl="0" indent="0" algn="l" rtl="0">
              <a:lnSpc>
                <a:spcPct val="100000"/>
              </a:lnSpc>
              <a:spcBef>
                <a:spcPts val="0"/>
              </a:spcBef>
              <a:spcAft>
                <a:spcPts val="0"/>
              </a:spcAft>
              <a:buClr>
                <a:schemeClr val="dk1"/>
              </a:buClr>
              <a:buSzPct val="100000"/>
              <a:buNone/>
            </a:pPr>
            <a:endParaRPr lang="en-US" b="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96</a:t>
            </a:fld>
            <a:endParaRPr lang="en-US" sz="1200" dirty="0">
              <a:solidFill>
                <a:srgbClr val="888888"/>
              </a:solidFill>
              <a:latin typeface="Helvetica Neue"/>
              <a:ea typeface="Helvetica Neue"/>
              <a:cs typeface="Helvetica Neue"/>
              <a:sym typeface="Helvetica Neue"/>
            </a:endParaRPr>
          </a:p>
        </p:txBody>
      </p:sp>
      <p:sp>
        <p:nvSpPr>
          <p:cNvPr id="8" name="Rectangle 7"/>
          <p:cNvSpPr/>
          <p:nvPr/>
        </p:nvSpPr>
        <p:spPr>
          <a:xfrm>
            <a:off x="2491740" y="2465362"/>
            <a:ext cx="982980" cy="3324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34205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Query Multiple Tables: JOINS (cont’d) </a:t>
            </a:r>
          </a:p>
        </p:txBody>
      </p:sp>
      <p:sp>
        <p:nvSpPr>
          <p:cNvPr id="452" name="Shape 452"/>
          <p:cNvSpPr txBox="1">
            <a:spLocks noGrp="1"/>
          </p:cNvSpPr>
          <p:nvPr>
            <p:ph type="body" idx="1"/>
          </p:nvPr>
        </p:nvSpPr>
        <p:spPr>
          <a:xfrm>
            <a:off x="368700" y="841325"/>
            <a:ext cx="8229600"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t>Why not store all data in our database as a single table? </a:t>
            </a:r>
          </a:p>
          <a:p>
            <a:pPr marL="914400" lvl="1" indent="-514350">
              <a:spcBef>
                <a:spcPts val="0"/>
              </a:spcBef>
              <a:buFont typeface="+mj-lt"/>
              <a:buAutoNum type="arabicPeriod"/>
            </a:pPr>
            <a:r>
              <a:rPr lang="en-US" b="1" i="1" dirty="0"/>
              <a:t> Normalization </a:t>
            </a:r>
            <a:r>
              <a:rPr lang="en-US" i="1" dirty="0"/>
              <a:t>would not be possible.</a:t>
            </a:r>
            <a:endParaRPr lang="en-US" b="1" i="1" dirty="0"/>
          </a:p>
          <a:p>
            <a:pPr marL="914400" lvl="1" indent="-514350">
              <a:spcBef>
                <a:spcPts val="0"/>
              </a:spcBef>
              <a:buFont typeface="+mj-lt"/>
              <a:buAutoNum type="arabicPeriod"/>
            </a:pPr>
            <a:r>
              <a:rPr lang="en-US" b="1" i="1" dirty="0"/>
              <a:t> Slow querying </a:t>
            </a:r>
            <a:r>
              <a:rPr lang="en-US" i="1" dirty="0"/>
              <a:t>would occur with massive datasets. </a:t>
            </a:r>
            <a:endParaRPr lang="en-US" b="1" i="1" dirty="0"/>
          </a:p>
          <a:p>
            <a:pPr marL="914400" lvl="1" indent="-514350">
              <a:spcBef>
                <a:spcPts val="0"/>
              </a:spcBef>
              <a:buFont typeface="+mj-lt"/>
              <a:buAutoNum type="arabicPeriod"/>
            </a:pPr>
            <a:r>
              <a:rPr lang="en-US" b="1" i="1" dirty="0"/>
              <a:t> </a:t>
            </a:r>
            <a:r>
              <a:rPr lang="en-US" i="1" dirty="0"/>
              <a:t>Hard to see the </a:t>
            </a:r>
            <a:r>
              <a:rPr lang="en-US" b="1" i="1" dirty="0"/>
              <a:t>groups of data</a:t>
            </a:r>
            <a:r>
              <a:rPr lang="en-US" i="1" dirty="0"/>
              <a:t> that exist if we have a singular table. </a:t>
            </a:r>
            <a:endParaRPr lang="en-US" b="1" i="1" dirty="0"/>
          </a:p>
          <a:p>
            <a:pPr marL="400050" lvl="1" indent="0">
              <a:spcBef>
                <a:spcPts val="0"/>
              </a:spcBef>
              <a:buNone/>
            </a:pPr>
            <a:endParaRPr lang="en-US" b="1" dirty="0"/>
          </a:p>
          <a:p>
            <a:pPr marL="342900" marR="0" lvl="0" indent="-342900" algn="l" rtl="0">
              <a:lnSpc>
                <a:spcPct val="100000"/>
              </a:lnSpc>
              <a:spcBef>
                <a:spcPts val="0"/>
              </a:spcBef>
              <a:spcAft>
                <a:spcPts val="0"/>
              </a:spcAft>
              <a:buClr>
                <a:schemeClr val="dk1"/>
              </a:buClr>
              <a:buSzPct val="100000"/>
              <a:buFont typeface="Arial"/>
              <a:buChar char="•"/>
            </a:pPr>
            <a:r>
              <a:rPr lang="en-US" dirty="0"/>
              <a:t>A </a:t>
            </a:r>
            <a:r>
              <a:rPr lang="en-US" b="1" dirty="0"/>
              <a:t>JOIN</a:t>
            </a:r>
            <a:r>
              <a:rPr lang="en-US" dirty="0"/>
              <a:t> provides a simple way to combine tables, while aligning with relational database expectations (normalization, efficiency, etc..) </a:t>
            </a:r>
            <a:endParaRPr lang="en-US" b="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97</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436620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Query Multiple Tables: JOINS (cont’d) </a:t>
            </a:r>
          </a:p>
        </p:txBody>
      </p:sp>
      <p:sp>
        <p:nvSpPr>
          <p:cNvPr id="452" name="Shape 452"/>
          <p:cNvSpPr txBox="1">
            <a:spLocks noGrp="1"/>
          </p:cNvSpPr>
          <p:nvPr>
            <p:ph type="body" idx="1"/>
          </p:nvPr>
        </p:nvSpPr>
        <p:spPr>
          <a:xfrm>
            <a:off x="860571" y="841325"/>
            <a:ext cx="7495152" cy="5248800"/>
          </a:xfrm>
          <a:prstGeom prst="rect">
            <a:avLst/>
          </a:prstGeom>
          <a:noFill/>
          <a:ln>
            <a:noFill/>
          </a:ln>
        </p:spPr>
        <p:txBody>
          <a:bodyPr lIns="91425" tIns="45700" rIns="91425" bIns="45700" anchor="t" anchorCtr="0">
            <a:noAutofit/>
          </a:bodyPr>
          <a:lstStyle/>
          <a:p>
            <a:pPr marL="0" lvl="0" indent="0">
              <a:spcBef>
                <a:spcPts val="0"/>
              </a:spcBef>
              <a:buNone/>
            </a:pPr>
            <a:r>
              <a:rPr lang="en-US" b="1" u="sng" dirty="0"/>
              <a:t>Cognitir Strategy For Joins:</a:t>
            </a:r>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514350" lvl="0" indent="-514350">
              <a:spcBef>
                <a:spcPts val="0"/>
              </a:spcBef>
              <a:buFont typeface="+mj-lt"/>
              <a:buAutoNum type="arabicPeriod"/>
            </a:pPr>
            <a:r>
              <a:rPr lang="en-US" dirty="0"/>
              <a:t>Draw out a </a:t>
            </a:r>
            <a:r>
              <a:rPr lang="en-US" b="1" dirty="0"/>
              <a:t>Venn diagram </a:t>
            </a:r>
            <a:r>
              <a:rPr lang="en-US" dirty="0"/>
              <a:t>of tables of interest.</a:t>
            </a:r>
          </a:p>
          <a:p>
            <a:pPr marL="514350" indent="-514350">
              <a:spcBef>
                <a:spcPts val="0"/>
              </a:spcBef>
              <a:buFont typeface="+mj-lt"/>
              <a:buAutoNum type="arabicPeriod"/>
            </a:pPr>
            <a:r>
              <a:rPr lang="en-US" b="1" dirty="0"/>
              <a:t>Identify </a:t>
            </a:r>
            <a:r>
              <a:rPr lang="en-US" dirty="0"/>
              <a:t>the </a:t>
            </a:r>
            <a:r>
              <a:rPr lang="en-US" b="1" dirty="0"/>
              <a:t>information </a:t>
            </a:r>
            <a:r>
              <a:rPr lang="en-US" dirty="0"/>
              <a:t>you want: What columns do you need to meet your business objective? </a:t>
            </a:r>
          </a:p>
          <a:p>
            <a:pPr marL="514350" indent="-514350">
              <a:spcBef>
                <a:spcPts val="0"/>
              </a:spcBef>
              <a:buFont typeface="+mj-lt"/>
              <a:buAutoNum type="arabicPeriod"/>
            </a:pPr>
            <a:r>
              <a:rPr lang="en-US" dirty="0"/>
              <a:t>Determine which </a:t>
            </a:r>
            <a:r>
              <a:rPr lang="en-US" b="1" dirty="0"/>
              <a:t>type of join </a:t>
            </a:r>
            <a:r>
              <a:rPr lang="en-US" dirty="0"/>
              <a:t>you need: inner, outer, left, right?</a:t>
            </a:r>
          </a:p>
          <a:p>
            <a:pPr marL="514350" indent="-514350">
              <a:spcBef>
                <a:spcPts val="0"/>
              </a:spcBef>
              <a:buFont typeface="+mj-lt"/>
              <a:buAutoNum type="arabicPeriod"/>
            </a:pPr>
            <a:r>
              <a:rPr lang="en-US" b="1" dirty="0"/>
              <a:t>Write </a:t>
            </a:r>
            <a:r>
              <a:rPr lang="en-US" dirty="0"/>
              <a:t>the appropriate </a:t>
            </a:r>
            <a:r>
              <a:rPr lang="en-US" b="1" dirty="0"/>
              <a:t>code</a:t>
            </a:r>
            <a:r>
              <a:rPr lang="en-US" dirty="0"/>
              <a:t>.</a:t>
            </a:r>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98</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7362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a:t>
            </a:r>
          </a:p>
        </p:txBody>
      </p:sp>
      <p:sp>
        <p:nvSpPr>
          <p:cNvPr id="316" name="Shape 316"/>
          <p:cNvSpPr txBox="1">
            <a:spLocks noGrp="1"/>
          </p:cNvSpPr>
          <p:nvPr>
            <p:ph type="body" idx="1"/>
          </p:nvPr>
        </p:nvSpPr>
        <p:spPr>
          <a:xfrm>
            <a:off x="769257" y="1457860"/>
            <a:ext cx="7656432" cy="4275284"/>
          </a:xfrm>
          <a:prstGeom prst="rect">
            <a:avLst/>
          </a:prstGeom>
          <a:noFill/>
          <a:ln>
            <a:noFill/>
          </a:ln>
        </p:spPr>
        <p:txBody>
          <a:bodyPr lIns="91425" tIns="45700" rIns="91425" bIns="45700" anchor="t" anchorCtr="0">
            <a:normAutofit/>
          </a:bodyPr>
          <a:lstStyle/>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r>
              <a:rPr lang="en-US" sz="4000" dirty="0"/>
              <a:t>Used to </a:t>
            </a:r>
            <a:r>
              <a:rPr lang="en-US" sz="4000" b="1" dirty="0"/>
              <a:t>join multiple tables </a:t>
            </a:r>
          </a:p>
          <a:p>
            <a:pPr marL="342900" marR="0" lvl="0" indent="-342900" algn="l" rtl="0">
              <a:spcBef>
                <a:spcPts val="0"/>
              </a:spcBef>
              <a:spcAft>
                <a:spcPts val="0"/>
              </a:spcAft>
              <a:buClr>
                <a:schemeClr val="dk1"/>
              </a:buClr>
              <a:buSzPct val="100000"/>
              <a:buFont typeface="Arial"/>
              <a:buChar char="•"/>
            </a:pPr>
            <a:r>
              <a:rPr lang="en-US" sz="4000" dirty="0"/>
              <a:t>Allows us to </a:t>
            </a:r>
            <a:r>
              <a:rPr lang="en-US" sz="4000" b="1" dirty="0"/>
              <a:t>combine rows </a:t>
            </a:r>
            <a:r>
              <a:rPr lang="en-US" sz="4000" dirty="0"/>
              <a:t>from two or more tables based on a </a:t>
            </a:r>
            <a:r>
              <a:rPr lang="en-US" sz="4000" b="1" dirty="0"/>
              <a:t>shared value </a:t>
            </a:r>
            <a:r>
              <a:rPr lang="en-US" sz="4000" dirty="0"/>
              <a:t>(or shared values)</a:t>
            </a:r>
          </a:p>
          <a:p>
            <a:pPr marL="342900" marR="0" lvl="0" indent="-342900" algn="l" rtl="0">
              <a:spcBef>
                <a:spcPts val="0"/>
              </a:spcBef>
              <a:spcAft>
                <a:spcPts val="0"/>
              </a:spcAft>
              <a:buClr>
                <a:schemeClr val="dk1"/>
              </a:buClr>
              <a:buSzPct val="100000"/>
              <a:buFont typeface="Arial"/>
              <a:buChar char="•"/>
            </a:pPr>
            <a:endParaRPr lang="en-US" i="1"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99</a:t>
            </a:fld>
            <a:endParaRPr lang="en-US" sz="1200" dirty="0">
              <a:solidFill>
                <a:srgbClr val="888888"/>
              </a:solidFill>
              <a:latin typeface="Helvetica Neue"/>
              <a:ea typeface="Helvetica Neue"/>
              <a:cs typeface="Helvetica Neue"/>
              <a:sym typeface="Helvetica Neue"/>
            </a:endParaRPr>
          </a:p>
        </p:txBody>
      </p:sp>
      <p:pic>
        <p:nvPicPr>
          <p:cNvPr id="6" name="Picture 2" descr="INNER_JO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667" y="914403"/>
            <a:ext cx="1341283" cy="9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19265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6752</TotalTime>
  <Words>14002</Words>
  <Application>Microsoft Macintosh PowerPoint</Application>
  <PresentationFormat>On-screen Show (4:3)</PresentationFormat>
  <Paragraphs>1780</Paragraphs>
  <Slides>156</Slides>
  <Notes>156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156</vt:i4>
      </vt:variant>
    </vt:vector>
  </HeadingPairs>
  <TitlesOfParts>
    <vt:vector size="163" baseType="lpstr">
      <vt:lpstr>Arial</vt:lpstr>
      <vt:lpstr>Calibri</vt:lpstr>
      <vt:lpstr>Cambria Math</vt:lpstr>
      <vt:lpstr>Consolas</vt:lpstr>
      <vt:lpstr>Helvetica Neue</vt:lpstr>
      <vt:lpstr>Wingdings</vt:lpstr>
      <vt:lpstr>Office Theme</vt:lpstr>
      <vt:lpstr>PowerPoint Presentation</vt:lpstr>
      <vt:lpstr>Getting Started</vt:lpstr>
      <vt:lpstr>Terms and Conditions</vt:lpstr>
      <vt:lpstr>This Course</vt:lpstr>
      <vt:lpstr>Course Topics</vt:lpstr>
      <vt:lpstr>INTRODUCTION</vt:lpstr>
      <vt:lpstr>Section Overview</vt:lpstr>
      <vt:lpstr>What is a Database? </vt:lpstr>
      <vt:lpstr>Why are Databases important? </vt:lpstr>
      <vt:lpstr>Relational vs. Non-Relational</vt:lpstr>
      <vt:lpstr>Relational Databases</vt:lpstr>
      <vt:lpstr>SQL and Databases</vt:lpstr>
      <vt:lpstr>Relational Databases (RDMBS) vs. Excel</vt:lpstr>
      <vt:lpstr>VBA vs. SQL</vt:lpstr>
      <vt:lpstr>Section Recap: What Have We Learned?</vt:lpstr>
      <vt:lpstr>FROM DATA TO TABLES</vt:lpstr>
      <vt:lpstr>Section Overview</vt:lpstr>
      <vt:lpstr>Database Structure: A Network of Tables</vt:lpstr>
      <vt:lpstr>Components of a Table</vt:lpstr>
      <vt:lpstr>Connecting Tables Via Keys</vt:lpstr>
      <vt:lpstr>Normalization High Level Overview</vt:lpstr>
      <vt:lpstr>Normalization High Level Overview (cont’d)</vt:lpstr>
      <vt:lpstr>Normalization High Level Overview (cont’d)</vt:lpstr>
      <vt:lpstr>Viewing Network: ER Diagram</vt:lpstr>
      <vt:lpstr>Views vs. Tables</vt:lpstr>
      <vt:lpstr>Views vs. Tables (cont’d)</vt:lpstr>
      <vt:lpstr>Section Recap: What Have We Learned?</vt:lpstr>
      <vt:lpstr>MOST IMPORTANT SQL COMMANDS</vt:lpstr>
      <vt:lpstr>Section Overview</vt:lpstr>
      <vt:lpstr>Loading Data Into PostgreSQL</vt:lpstr>
      <vt:lpstr>Quick Note – pg Admin 3 and 4</vt:lpstr>
      <vt:lpstr>Cognitir’s Trifecta SQL Query-Building Method™ </vt:lpstr>
      <vt:lpstr>Cognitir’s Trifecta SQL Query-Building Method™  (cont’d)</vt:lpstr>
      <vt:lpstr>Debugging</vt:lpstr>
      <vt:lpstr>Debugging (cont’d)</vt:lpstr>
      <vt:lpstr>Debugging (cont’d)</vt:lpstr>
      <vt:lpstr>Debugging (cont’d)</vt:lpstr>
      <vt:lpstr>Debugging (cont’d)</vt:lpstr>
      <vt:lpstr>Debugging (cont’d)</vt:lpstr>
      <vt:lpstr>Debugging (cont’d)</vt:lpstr>
      <vt:lpstr>Query Tips</vt:lpstr>
      <vt:lpstr>How to Become a SQL Ninja</vt:lpstr>
      <vt:lpstr>PostgreSQL Data Types</vt:lpstr>
      <vt:lpstr>Comments </vt:lpstr>
      <vt:lpstr>SELECT</vt:lpstr>
      <vt:lpstr>SELECT (cont’d)</vt:lpstr>
      <vt:lpstr>SELECT (cont’d)</vt:lpstr>
      <vt:lpstr>SQL Exercises I</vt:lpstr>
      <vt:lpstr>Solutions</vt:lpstr>
      <vt:lpstr>Solutions (cont’d)</vt:lpstr>
      <vt:lpstr>Solutions (cont’d)</vt:lpstr>
      <vt:lpstr>SELECT (cont’d)</vt:lpstr>
      <vt:lpstr>LIMIT</vt:lpstr>
      <vt:lpstr>COUNT</vt:lpstr>
      <vt:lpstr>DISTINCT</vt:lpstr>
      <vt:lpstr>ORDER BY</vt:lpstr>
      <vt:lpstr>OPERATORS</vt:lpstr>
      <vt:lpstr>WHERE</vt:lpstr>
      <vt:lpstr>BETWEEN</vt:lpstr>
      <vt:lpstr>IN</vt:lpstr>
      <vt:lpstr>LIKE / ILIKE</vt:lpstr>
      <vt:lpstr>Bringing These SQL Commands Together</vt:lpstr>
      <vt:lpstr>SQL Exercises II</vt:lpstr>
      <vt:lpstr>SQL Exercises II</vt:lpstr>
      <vt:lpstr>SQL Exercises II (cont’d)</vt:lpstr>
      <vt:lpstr>SQL Exercises II (cont’d)</vt:lpstr>
      <vt:lpstr>Solutions</vt:lpstr>
      <vt:lpstr>Solutions (cont’d)</vt:lpstr>
      <vt:lpstr>Solutions (cont’d)</vt:lpstr>
      <vt:lpstr>Solutions (cont’d)</vt:lpstr>
      <vt:lpstr>Solutions (cont’d)</vt:lpstr>
      <vt:lpstr>Solutions (cont’d)</vt:lpstr>
      <vt:lpstr>Solutions (cont’d)</vt:lpstr>
      <vt:lpstr>Solutions (cont’d)</vt:lpstr>
      <vt:lpstr>Solutions (cont’d)</vt:lpstr>
      <vt:lpstr>AGGREGATE FUNCTIONS</vt:lpstr>
      <vt:lpstr>AS</vt:lpstr>
      <vt:lpstr>GROUP BY</vt:lpstr>
      <vt:lpstr>HAVING</vt:lpstr>
      <vt:lpstr>HAVING (cont’d)</vt:lpstr>
      <vt:lpstr>SQL Exercises III</vt:lpstr>
      <vt:lpstr>SQL Exercises III (cont’d)</vt:lpstr>
      <vt:lpstr>SQL Exercises III (cont’d)</vt:lpstr>
      <vt:lpstr>Solutions</vt:lpstr>
      <vt:lpstr>Solutions (cont’d)</vt:lpstr>
      <vt:lpstr>Solutions (cont’d)</vt:lpstr>
      <vt:lpstr>Solutions (cont’d)</vt:lpstr>
      <vt:lpstr>Solutions (cont’d)</vt:lpstr>
      <vt:lpstr>Solutions (cont’d)</vt:lpstr>
      <vt:lpstr>Solutions (cont’d)</vt:lpstr>
      <vt:lpstr>Section Recap: What Have We Learned?</vt:lpstr>
      <vt:lpstr>BEYOND THE BUILDING BLOCKS</vt:lpstr>
      <vt:lpstr>Section Overview</vt:lpstr>
      <vt:lpstr>Query Multiple Tables: JOINS</vt:lpstr>
      <vt:lpstr>Query Multiple Tables: JOINS (cont’d) </vt:lpstr>
      <vt:lpstr>Query Multiple Tables: JOINS (cont’d) </vt:lpstr>
      <vt:lpstr>Query Multiple Tables: JOINS (cont’d) </vt:lpstr>
      <vt:lpstr>Query Multiple Tables: JOINS (cont’d) </vt:lpstr>
      <vt:lpstr>INNER JOIN</vt:lpstr>
      <vt:lpstr>INNER JOIN (cont’d)</vt:lpstr>
      <vt:lpstr>INNER JOIN (cont’d)</vt:lpstr>
      <vt:lpstr>INNER JOIN (cont’d)</vt:lpstr>
      <vt:lpstr>INNER JOIN Exercises</vt:lpstr>
      <vt:lpstr>INNER JOIN Exercises (cont’d)</vt:lpstr>
      <vt:lpstr>INNER JOIN Solutions</vt:lpstr>
      <vt:lpstr>INNER JOIN Solutions (cont’d)</vt:lpstr>
      <vt:lpstr>INNER JOIN Solutions (cont’d)</vt:lpstr>
      <vt:lpstr>INNER JOIN Solutions (cont’d)</vt:lpstr>
      <vt:lpstr>INNER JOIN Solutions (cont’d)</vt:lpstr>
      <vt:lpstr>INNER JOIN (cont’d)</vt:lpstr>
      <vt:lpstr>INNER JOIN 3+ Tables </vt:lpstr>
      <vt:lpstr>SUBQUERY</vt:lpstr>
      <vt:lpstr>SUBQUERY (cont’d)</vt:lpstr>
      <vt:lpstr>SUBQUERY (cont’d)</vt:lpstr>
      <vt:lpstr>SUBQUERY (cont’d)</vt:lpstr>
      <vt:lpstr>SUBQUERY (cont’d)</vt:lpstr>
      <vt:lpstr>SUBQUERY Exercises</vt:lpstr>
      <vt:lpstr>SUBQUERY Exercises (cont’d)</vt:lpstr>
      <vt:lpstr>SUBQUERY Exercises (cont’d)</vt:lpstr>
      <vt:lpstr>SUBQUERY Solutions</vt:lpstr>
      <vt:lpstr>SUBQUERY Solutions (cont’d)</vt:lpstr>
      <vt:lpstr>SUBQUERY Solutions (cont’d)</vt:lpstr>
      <vt:lpstr>SUBQUERY Solutions (cont’d)</vt:lpstr>
      <vt:lpstr>SUBQUERY Solutions (cont’d)</vt:lpstr>
      <vt:lpstr>SUBQUERY </vt:lpstr>
      <vt:lpstr>Section Recap: What Have We Learned?</vt:lpstr>
      <vt:lpstr>IN-CLASS PROJECT</vt:lpstr>
      <vt:lpstr>Project Directions</vt:lpstr>
      <vt:lpstr>Project ER Diagram</vt:lpstr>
      <vt:lpstr>Project Exercises</vt:lpstr>
      <vt:lpstr>Project Exercises (cont’d)</vt:lpstr>
      <vt:lpstr>Project Exercises (cont’d)</vt:lpstr>
      <vt:lpstr>Project Exercises (cont’d)</vt:lpstr>
      <vt:lpstr>Project Exercises (cont’d)</vt:lpstr>
      <vt:lpstr>Project Exercises (cont’d)</vt:lpstr>
      <vt:lpstr>Project Exercises (cont’d)</vt:lpstr>
      <vt:lpstr>FINAL EXAM</vt:lpstr>
      <vt:lpstr>Final Exam</vt:lpstr>
      <vt:lpstr>WHERE TO GO FROM HERE?</vt:lpstr>
      <vt:lpstr>Where To Go From Here</vt:lpstr>
      <vt:lpstr>Where To Go From Here (cont’d)</vt:lpstr>
      <vt:lpstr>CONGRATULATIONS!</vt:lpstr>
      <vt:lpstr>APPENDIX</vt:lpstr>
      <vt:lpstr>Project Solutions</vt:lpstr>
      <vt:lpstr>Project Solutions (cont’d)</vt:lpstr>
      <vt:lpstr>Project Solutions (cont’d)</vt:lpstr>
      <vt:lpstr>Project Solutions (cont’d)</vt:lpstr>
      <vt:lpstr>Project Solutions (cont’d)</vt:lpstr>
      <vt:lpstr>Project Solutions (cont’d)</vt:lpstr>
      <vt:lpstr>Project Solutions (cont’d)</vt:lpstr>
      <vt:lpstr>Project Solutions (cont’d)</vt:lpstr>
      <vt:lpstr>Project Solutions (cont’d)</vt:lpstr>
      <vt:lpstr>Project Solutions (cont’d)</vt:lpstr>
      <vt:lpstr>Project Solutions (cont’d)</vt:lpstr>
      <vt:lpstr>Project Solutions (cont’d)</vt:lpstr>
      <vt:lpstr>PostgreSQL 9.6 and pgAdmin 3 Documentation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Cognitir LLC</dc:creator>
  <cp:lastModifiedBy>Yu Chen</cp:lastModifiedBy>
  <cp:revision>347</cp:revision>
  <cp:lastPrinted>2017-11-04T05:13:20Z</cp:lastPrinted>
  <dcterms:modified xsi:type="dcterms:W3CDTF">2018-09-29T05:21:09Z</dcterms:modified>
</cp:coreProperties>
</file>